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980728"/>
            <a:ext cx="8820471" cy="5877272"/>
          </a:xfrm>
        </p:spPr>
        <p:txBody>
          <a:bodyPr>
            <a:normAutofit fontScale="92500" lnSpcReduction="10000"/>
          </a:bodyPr>
          <a:lstStyle/>
          <a:p>
            <a:r>
              <a:rPr lang="zh-CN" altLang="zh-CN" dirty="0" smtClean="0"/>
              <a:t>江苏省</a:t>
            </a:r>
            <a:r>
              <a:rPr lang="zh-CN" altLang="zh-CN" dirty="0"/>
              <a:t>宝应中学</a:t>
            </a:r>
            <a:r>
              <a:rPr lang="en-US" altLang="zh-CN" dirty="0"/>
              <a:t>  </a:t>
            </a:r>
            <a:r>
              <a:rPr lang="zh-CN" altLang="zh-CN" dirty="0"/>
              <a:t>缪德英</a:t>
            </a:r>
          </a:p>
          <a:p>
            <a:r>
              <a:rPr lang="zh-CN" altLang="zh-CN" dirty="0"/>
              <a:t>高三英语最后一堂复习课，关键在于考前指导。英语教师应从下面从几个大的方面，指导学生如何迎接高考：</a:t>
            </a:r>
          </a:p>
          <a:p>
            <a:r>
              <a:rPr lang="zh-CN" altLang="zh-CN" b="1" dirty="0"/>
              <a:t>第一，把握好心态。</a:t>
            </a:r>
            <a:r>
              <a:rPr lang="zh-CN" altLang="zh-CN" dirty="0"/>
              <a:t>考场七分靠能力，三分拼心态。每一位考生要调整好心态，充满自信地走进考场，相信自己一定能行。如果心态不好，就很难正常考出成绩，更不可能超常发挥。</a:t>
            </a:r>
          </a:p>
          <a:p>
            <a:r>
              <a:rPr lang="zh-CN" altLang="zh-CN" b="1" dirty="0"/>
              <a:t>第二，考前充分休息。</a:t>
            </a:r>
            <a:r>
              <a:rPr lang="zh-CN" altLang="zh-CN" dirty="0"/>
              <a:t>疲劳驾驶容易出车祸，高考也一样。当人疲劳时，做题的反应能力降低，出错就会难免，这尤其体现在听力、完型、阅读、任务阅读，甚至考题的每一项都会打点折扣。所以，考前休息好不容忽视。</a:t>
            </a:r>
          </a:p>
          <a:p>
            <a:r>
              <a:rPr lang="zh-CN" altLang="zh-CN" b="1" dirty="0"/>
              <a:t>第三，注意时间的统筹安排和解题技巧。</a:t>
            </a:r>
            <a:r>
              <a:rPr lang="zh-CN" altLang="zh-CN" dirty="0"/>
              <a:t>如果这一步做不好，也会留下“十二年磨一剑而功亏一篑”的遗憾。要先易后难，把握好时间的分配。听力</a:t>
            </a:r>
            <a:r>
              <a:rPr lang="en-US" altLang="zh-CN" dirty="0"/>
              <a:t>20</a:t>
            </a:r>
            <a:r>
              <a:rPr lang="zh-CN" altLang="zh-CN" dirty="0"/>
              <a:t>分钟之内，单选</a:t>
            </a:r>
            <a:r>
              <a:rPr lang="en-US" altLang="zh-CN" dirty="0"/>
              <a:t>10-15</a:t>
            </a:r>
            <a:r>
              <a:rPr lang="zh-CN" altLang="zh-CN" dirty="0"/>
              <a:t>分钟，完型</a:t>
            </a:r>
            <a:r>
              <a:rPr lang="en-US" altLang="zh-CN" dirty="0"/>
              <a:t>15</a:t>
            </a:r>
            <a:r>
              <a:rPr lang="zh-CN" altLang="zh-CN" dirty="0"/>
              <a:t>分钟左右，阅读</a:t>
            </a:r>
            <a:r>
              <a:rPr lang="en-US" altLang="zh-CN" dirty="0"/>
              <a:t>35</a:t>
            </a:r>
            <a:r>
              <a:rPr lang="zh-CN" altLang="zh-CN" dirty="0"/>
              <a:t>分钟左右，任务阅读</a:t>
            </a:r>
            <a:r>
              <a:rPr lang="en-US" altLang="zh-CN" dirty="0"/>
              <a:t>15</a:t>
            </a:r>
            <a:r>
              <a:rPr lang="zh-CN" altLang="zh-CN" dirty="0"/>
              <a:t>分钟之内，书面表达</a:t>
            </a:r>
            <a:r>
              <a:rPr lang="en-US" altLang="zh-CN" dirty="0"/>
              <a:t>25</a:t>
            </a:r>
            <a:r>
              <a:rPr lang="zh-CN" altLang="zh-CN" dirty="0"/>
              <a:t>分钟左右。根据个人情况，可适当调整。</a:t>
            </a:r>
          </a:p>
          <a:p>
            <a:r>
              <a:rPr lang="zh-CN" altLang="zh-CN" dirty="0"/>
              <a:t>在这堂复习课上，教师应该把重点放在解题技巧和一些要点提示方面，具体如下：</a:t>
            </a:r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b="1" dirty="0"/>
              <a:t>如何上好高三英语最后一堂复习课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2757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9" y="980728"/>
            <a:ext cx="8820471" cy="6021288"/>
          </a:xfrm>
        </p:spPr>
        <p:txBody>
          <a:bodyPr>
            <a:normAutofit fontScale="92500" lnSpcReduction="10000"/>
          </a:bodyPr>
          <a:lstStyle/>
          <a:p>
            <a:r>
              <a:rPr lang="zh-CN" altLang="zh-CN" b="1" dirty="0"/>
              <a:t>一</a:t>
            </a:r>
            <a:r>
              <a:rPr lang="en-US" altLang="zh-CN" b="1" dirty="0"/>
              <a:t>).</a:t>
            </a:r>
            <a:r>
              <a:rPr lang="zh-CN" altLang="zh-CN" b="1" dirty="0"/>
              <a:t>江苏卷阅读理解四篇材料的特点如下：</a:t>
            </a:r>
            <a:endParaRPr lang="zh-CN" altLang="zh-CN" dirty="0"/>
          </a:p>
          <a:p>
            <a:r>
              <a:rPr lang="en-US" altLang="zh-CN" b="1" dirty="0"/>
              <a:t>1</a:t>
            </a:r>
            <a:r>
              <a:rPr lang="en-US" altLang="zh-CN" b="1" dirty="0">
                <a:solidFill>
                  <a:srgbClr val="002060"/>
                </a:solidFill>
              </a:rPr>
              <a:t>. .</a:t>
            </a:r>
            <a:r>
              <a:rPr lang="zh-CN" altLang="zh-CN" b="1" dirty="0">
                <a:solidFill>
                  <a:srgbClr val="002060"/>
                </a:solidFill>
              </a:rPr>
              <a:t>考察社会生活类阅读─一 一篇以记事为主的文章</a:t>
            </a:r>
            <a:r>
              <a:rPr lang="en-US" altLang="zh-CN" b="1" dirty="0">
                <a:solidFill>
                  <a:srgbClr val="002060"/>
                </a:solidFill>
              </a:rPr>
              <a:t>: </a:t>
            </a:r>
            <a:r>
              <a:rPr lang="zh-CN" altLang="zh-CN" b="1" dirty="0">
                <a:solidFill>
                  <a:srgbClr val="002060"/>
                </a:solidFill>
              </a:rPr>
              <a:t>应用文</a:t>
            </a:r>
            <a:r>
              <a:rPr lang="en-US" altLang="zh-CN" b="1" dirty="0">
                <a:solidFill>
                  <a:srgbClr val="002060"/>
                </a:solidFill>
              </a:rPr>
              <a:t>(</a:t>
            </a:r>
            <a:r>
              <a:rPr lang="zh-CN" altLang="zh-CN" b="1" dirty="0">
                <a:solidFill>
                  <a:srgbClr val="002060"/>
                </a:solidFill>
              </a:rPr>
              <a:t>广告</a:t>
            </a:r>
            <a:r>
              <a:rPr lang="en-US" altLang="zh-CN" b="1" dirty="0">
                <a:solidFill>
                  <a:srgbClr val="002060"/>
                </a:solidFill>
              </a:rPr>
              <a:t>,</a:t>
            </a:r>
            <a:r>
              <a:rPr lang="zh-CN" altLang="zh-CN" b="1" dirty="0">
                <a:solidFill>
                  <a:srgbClr val="002060"/>
                </a:solidFill>
              </a:rPr>
              <a:t>招聘</a:t>
            </a:r>
            <a:r>
              <a:rPr lang="en-US" altLang="zh-CN" b="1" dirty="0">
                <a:solidFill>
                  <a:srgbClr val="002060"/>
                </a:solidFill>
              </a:rPr>
              <a:t>,</a:t>
            </a:r>
            <a:r>
              <a:rPr lang="zh-CN" altLang="zh-CN" b="1" dirty="0">
                <a:solidFill>
                  <a:srgbClr val="002060"/>
                </a:solidFill>
              </a:rPr>
              <a:t>产品介绍</a:t>
            </a:r>
            <a:r>
              <a:rPr lang="en-US" altLang="zh-CN" b="1" dirty="0">
                <a:solidFill>
                  <a:srgbClr val="002060"/>
                </a:solidFill>
              </a:rPr>
              <a:t>) </a:t>
            </a:r>
            <a:endParaRPr lang="zh-CN" altLang="zh-CN" dirty="0">
              <a:solidFill>
                <a:srgbClr val="002060"/>
              </a:solidFill>
            </a:endParaRPr>
          </a:p>
          <a:p>
            <a:r>
              <a:rPr lang="en-US" altLang="zh-CN" b="1" dirty="0">
                <a:solidFill>
                  <a:srgbClr val="002060"/>
                </a:solidFill>
              </a:rPr>
              <a:t>2.</a:t>
            </a:r>
            <a:r>
              <a:rPr lang="zh-CN" altLang="zh-CN" b="1" dirty="0">
                <a:solidFill>
                  <a:srgbClr val="002060"/>
                </a:solidFill>
              </a:rPr>
              <a:t>考察经济知识类阅读─一 一篇议论文 </a:t>
            </a:r>
            <a:endParaRPr lang="zh-CN" altLang="zh-CN" dirty="0">
              <a:solidFill>
                <a:srgbClr val="002060"/>
              </a:solidFill>
            </a:endParaRPr>
          </a:p>
          <a:p>
            <a:r>
              <a:rPr lang="en-US" altLang="zh-CN" b="1" dirty="0">
                <a:solidFill>
                  <a:srgbClr val="002060"/>
                </a:solidFill>
              </a:rPr>
              <a:t>3. </a:t>
            </a:r>
            <a:r>
              <a:rPr lang="zh-CN" altLang="zh-CN" b="1" dirty="0">
                <a:solidFill>
                  <a:srgbClr val="002060"/>
                </a:solidFill>
              </a:rPr>
              <a:t>考察科普知识类阅读─一 一篇科普说明文 </a:t>
            </a:r>
            <a:endParaRPr lang="zh-CN" altLang="zh-CN" dirty="0">
              <a:solidFill>
                <a:srgbClr val="002060"/>
              </a:solidFill>
            </a:endParaRPr>
          </a:p>
          <a:p>
            <a:r>
              <a:rPr lang="en-US" altLang="zh-CN" b="1" dirty="0">
                <a:solidFill>
                  <a:srgbClr val="002060"/>
                </a:solidFill>
              </a:rPr>
              <a:t>4. </a:t>
            </a:r>
            <a:r>
              <a:rPr lang="zh-CN" altLang="zh-CN" b="1" dirty="0">
                <a:solidFill>
                  <a:srgbClr val="002060"/>
                </a:solidFill>
              </a:rPr>
              <a:t>考察社会生活类阅读</a:t>
            </a:r>
            <a:r>
              <a:rPr lang="en-US" altLang="zh-CN" b="1" dirty="0">
                <a:solidFill>
                  <a:srgbClr val="002060"/>
                </a:solidFill>
              </a:rPr>
              <a:t>, </a:t>
            </a:r>
            <a:r>
              <a:rPr lang="zh-CN" altLang="zh-CN" b="1" dirty="0">
                <a:solidFill>
                  <a:srgbClr val="002060"/>
                </a:solidFill>
              </a:rPr>
              <a:t>是一篇文学欣赏或小说。</a:t>
            </a:r>
            <a:endParaRPr lang="zh-CN" altLang="zh-CN" dirty="0">
              <a:solidFill>
                <a:srgbClr val="002060"/>
              </a:solidFill>
            </a:endParaRPr>
          </a:p>
          <a:p>
            <a:r>
              <a:rPr lang="zh-CN" altLang="zh-CN" dirty="0">
                <a:solidFill>
                  <a:srgbClr val="002060"/>
                </a:solidFill>
              </a:rPr>
              <a:t>考前训练中需要强调</a:t>
            </a:r>
            <a:r>
              <a:rPr lang="en-US" altLang="zh-CN" dirty="0">
                <a:solidFill>
                  <a:srgbClr val="002060"/>
                </a:solidFill>
              </a:rPr>
              <a:t>:  1)</a:t>
            </a:r>
            <a:r>
              <a:rPr lang="zh-CN" altLang="zh-CN" dirty="0">
                <a:solidFill>
                  <a:srgbClr val="002060"/>
                </a:solidFill>
              </a:rPr>
              <a:t>先快速浏览全文和题目，了解大意和要关注的信息</a:t>
            </a:r>
            <a:r>
              <a:rPr lang="en-US" altLang="zh-CN" dirty="0">
                <a:solidFill>
                  <a:srgbClr val="002060"/>
                </a:solidFill>
              </a:rPr>
              <a:t>  2) </a:t>
            </a:r>
            <a:r>
              <a:rPr lang="zh-CN" altLang="zh-CN" dirty="0">
                <a:solidFill>
                  <a:srgbClr val="002060"/>
                </a:solidFill>
              </a:rPr>
              <a:t>详细阅读全文，完成显性易答的题目。</a:t>
            </a:r>
            <a:r>
              <a:rPr lang="en-US" altLang="zh-CN" dirty="0">
                <a:solidFill>
                  <a:srgbClr val="002060"/>
                </a:solidFill>
              </a:rPr>
              <a:t>3)</a:t>
            </a:r>
            <a:r>
              <a:rPr lang="zh-CN" altLang="zh-CN" dirty="0">
                <a:solidFill>
                  <a:srgbClr val="002060"/>
                </a:solidFill>
              </a:rPr>
              <a:t>对文章深层理解，明确作者写作目的以及给人们的启示</a:t>
            </a:r>
          </a:p>
          <a:p>
            <a:r>
              <a:rPr lang="zh-CN" altLang="zh-CN" b="1" dirty="0">
                <a:solidFill>
                  <a:srgbClr val="002060"/>
                </a:solidFill>
              </a:rPr>
              <a:t>二）</a:t>
            </a:r>
            <a:r>
              <a:rPr lang="en-US" altLang="zh-CN" b="1" dirty="0">
                <a:solidFill>
                  <a:srgbClr val="002060"/>
                </a:solidFill>
              </a:rPr>
              <a:t>. </a:t>
            </a:r>
            <a:r>
              <a:rPr lang="zh-CN" altLang="zh-CN" b="1" dirty="0">
                <a:solidFill>
                  <a:srgbClr val="002060"/>
                </a:solidFill>
              </a:rPr>
              <a:t>阅读理解几大题型及应对策略</a:t>
            </a:r>
            <a:endParaRPr lang="zh-CN" altLang="zh-CN" dirty="0">
              <a:solidFill>
                <a:srgbClr val="002060"/>
              </a:solidFill>
            </a:endParaRPr>
          </a:p>
          <a:p>
            <a:r>
              <a:rPr lang="en-US" altLang="zh-CN" b="1" dirty="0">
                <a:solidFill>
                  <a:srgbClr val="002060"/>
                </a:solidFill>
              </a:rPr>
              <a:t>1. </a:t>
            </a:r>
            <a:r>
              <a:rPr lang="zh-CN" altLang="zh-CN" b="1" dirty="0">
                <a:solidFill>
                  <a:srgbClr val="002060"/>
                </a:solidFill>
              </a:rPr>
              <a:t>细节理解题</a:t>
            </a:r>
            <a:endParaRPr lang="zh-CN" altLang="zh-CN" dirty="0">
              <a:solidFill>
                <a:srgbClr val="002060"/>
              </a:solidFill>
            </a:endParaRPr>
          </a:p>
          <a:p>
            <a:r>
              <a:rPr lang="zh-CN" altLang="zh-CN" dirty="0">
                <a:solidFill>
                  <a:srgbClr val="002060"/>
                </a:solidFill>
              </a:rPr>
              <a:t>（</a:t>
            </a:r>
            <a:r>
              <a:rPr lang="en-US" altLang="zh-CN" dirty="0">
                <a:solidFill>
                  <a:srgbClr val="002060"/>
                </a:solidFill>
              </a:rPr>
              <a:t>1</a:t>
            </a:r>
            <a:r>
              <a:rPr lang="zh-CN" altLang="zh-CN" dirty="0">
                <a:solidFill>
                  <a:srgbClr val="002060"/>
                </a:solidFill>
              </a:rPr>
              <a:t>）</a:t>
            </a:r>
            <a:r>
              <a:rPr lang="zh-CN" altLang="zh-CN" b="1" dirty="0">
                <a:solidFill>
                  <a:srgbClr val="002060"/>
                </a:solidFill>
              </a:rPr>
              <a:t>解题策略</a:t>
            </a:r>
            <a:endParaRPr lang="zh-CN" altLang="zh-CN" dirty="0">
              <a:solidFill>
                <a:srgbClr val="002060"/>
              </a:solidFill>
            </a:endParaRPr>
          </a:p>
          <a:p>
            <a:r>
              <a:rPr lang="zh-CN" altLang="zh-CN" dirty="0">
                <a:solidFill>
                  <a:srgbClr val="002060"/>
                </a:solidFill>
              </a:rPr>
              <a:t>①细心审题，直接根据问题找答案。</a:t>
            </a:r>
          </a:p>
          <a:p>
            <a:r>
              <a:rPr lang="zh-CN" altLang="zh-CN" dirty="0">
                <a:solidFill>
                  <a:srgbClr val="002060"/>
                </a:solidFill>
              </a:rPr>
              <a:t>②分析选项，对比文中所用词汇和选肢内容 进行变通，避免误选答案。</a:t>
            </a:r>
          </a:p>
          <a:p>
            <a:r>
              <a:rPr lang="zh-CN" altLang="zh-CN" dirty="0">
                <a:solidFill>
                  <a:srgbClr val="002060"/>
                </a:solidFill>
              </a:rPr>
              <a:t>③对多处信息的整合、综合分析、归纳，最后选择正确答案。 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86416"/>
          </a:xfrm>
        </p:spPr>
        <p:txBody>
          <a:bodyPr>
            <a:normAutofit fontScale="90000"/>
          </a:bodyPr>
          <a:lstStyle/>
          <a:p>
            <a:r>
              <a:rPr lang="zh-CN" altLang="zh-CN" b="1" dirty="0" smtClean="0"/>
              <a:t>四</a:t>
            </a:r>
            <a:r>
              <a:rPr lang="en-US" altLang="zh-CN" b="1" dirty="0" smtClean="0"/>
              <a:t>. </a:t>
            </a:r>
            <a:r>
              <a:rPr lang="zh-CN" altLang="zh-CN" b="1" dirty="0" smtClean="0"/>
              <a:t>阅读理解、任务型阅读题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9922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79512" y="404664"/>
            <a:ext cx="8964487" cy="6453336"/>
          </a:xfrm>
        </p:spPr>
        <p:txBody>
          <a:bodyPr>
            <a:normAutofit fontScale="92500" lnSpcReduction="20000"/>
          </a:bodyPr>
          <a:lstStyle/>
          <a:p>
            <a:r>
              <a:rPr lang="zh-CN" altLang="zh-CN" b="1" dirty="0"/>
              <a:t>（</a:t>
            </a:r>
            <a:r>
              <a:rPr lang="en-US" altLang="zh-CN" b="1" dirty="0"/>
              <a:t>2</a:t>
            </a:r>
            <a:r>
              <a:rPr lang="zh-CN" altLang="zh-CN" b="1" dirty="0"/>
              <a:t>）了解细节理解题干扰的特点</a:t>
            </a:r>
            <a:endParaRPr lang="zh-CN" altLang="zh-CN" dirty="0"/>
          </a:p>
          <a:p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）扩缩范围（</a:t>
            </a:r>
            <a:r>
              <a:rPr lang="en-US" altLang="zh-CN" dirty="0"/>
              <a:t>2</a:t>
            </a:r>
            <a:r>
              <a:rPr lang="zh-CN" altLang="zh-CN" dirty="0"/>
              <a:t>）张冠李戴（</a:t>
            </a:r>
            <a:r>
              <a:rPr lang="en-US" altLang="zh-CN" dirty="0"/>
              <a:t>3</a:t>
            </a:r>
            <a:r>
              <a:rPr lang="zh-CN" altLang="zh-CN" dirty="0"/>
              <a:t>）正误并存（</a:t>
            </a:r>
            <a:r>
              <a:rPr lang="en-US" altLang="zh-CN" dirty="0"/>
              <a:t>4</a:t>
            </a:r>
            <a:r>
              <a:rPr lang="zh-CN" altLang="zh-CN" dirty="0"/>
              <a:t>）无中生有（</a:t>
            </a:r>
            <a:r>
              <a:rPr lang="en-US" altLang="zh-CN" dirty="0"/>
              <a:t>5</a:t>
            </a:r>
            <a:r>
              <a:rPr lang="zh-CN" altLang="zh-CN" dirty="0"/>
              <a:t>）望文生义（</a:t>
            </a:r>
            <a:r>
              <a:rPr lang="en-US" altLang="zh-CN" dirty="0"/>
              <a:t>6</a:t>
            </a:r>
            <a:r>
              <a:rPr lang="zh-CN" altLang="zh-CN" dirty="0"/>
              <a:t>）偷换概念</a:t>
            </a:r>
            <a:r>
              <a:rPr lang="en-US" altLang="zh-CN" dirty="0"/>
              <a:t>…</a:t>
            </a:r>
            <a:endParaRPr lang="zh-CN" altLang="zh-CN" dirty="0"/>
          </a:p>
          <a:p>
            <a:r>
              <a:rPr lang="en-US" altLang="zh-CN" b="1" dirty="0"/>
              <a:t>2. </a:t>
            </a:r>
            <a:r>
              <a:rPr lang="zh-CN" altLang="zh-CN" b="1" dirty="0"/>
              <a:t>推理判断题</a:t>
            </a:r>
            <a:endParaRPr lang="zh-CN" altLang="zh-CN" dirty="0"/>
          </a:p>
          <a:p>
            <a:r>
              <a:rPr lang="en-US" altLang="zh-CN" b="1" dirty="0"/>
              <a:t>1</a:t>
            </a:r>
            <a:r>
              <a:rPr lang="zh-CN" altLang="zh-CN" b="1" dirty="0"/>
              <a:t>）</a:t>
            </a:r>
            <a:r>
              <a:rPr lang="en-US" altLang="zh-CN" b="1" dirty="0"/>
              <a:t>.</a:t>
            </a:r>
            <a:r>
              <a:rPr lang="zh-CN" altLang="zh-CN" b="1" dirty="0"/>
              <a:t>解题思路</a:t>
            </a:r>
            <a:endParaRPr lang="zh-CN" altLang="zh-CN" dirty="0"/>
          </a:p>
          <a:p>
            <a:r>
              <a:rPr lang="zh-CN" altLang="zh-CN" dirty="0"/>
              <a:t>①看透文章的表面意思，从字里行间捕捉隐藏的含义和线索</a:t>
            </a:r>
            <a:r>
              <a:rPr lang="en-US" altLang="zh-CN" dirty="0"/>
              <a:t>,</a:t>
            </a:r>
            <a:r>
              <a:rPr lang="zh-CN" altLang="zh-CN" dirty="0"/>
              <a:t>这是推理的前提和基础。</a:t>
            </a:r>
          </a:p>
          <a:p>
            <a:r>
              <a:rPr lang="zh-CN" altLang="zh-CN" dirty="0"/>
              <a:t>②透过现象看本质，通过分析、综合、判断，进行符合逻辑的推理。</a:t>
            </a:r>
          </a:p>
          <a:p>
            <a:r>
              <a:rPr lang="zh-CN" altLang="zh-CN" dirty="0"/>
              <a:t>③忠实于原文，以文章提供的事实和线索为依据，紧扣中心主题进行推断，切忌用自己的观点代替作者的本意。</a:t>
            </a:r>
          </a:p>
          <a:p>
            <a:r>
              <a:rPr lang="zh-CN" altLang="zh-CN" dirty="0"/>
              <a:t>④善于全面分析，切忌片面思考</a:t>
            </a:r>
          </a:p>
          <a:p>
            <a:r>
              <a:rPr lang="en-US" altLang="zh-CN" b="1" dirty="0"/>
              <a:t>2</a:t>
            </a:r>
            <a:r>
              <a:rPr lang="zh-CN" altLang="zh-CN" b="1" dirty="0"/>
              <a:t>）推断方法</a:t>
            </a:r>
            <a:r>
              <a:rPr lang="en-US" altLang="zh-CN" b="1" dirty="0"/>
              <a:t>  </a:t>
            </a:r>
            <a:endParaRPr lang="zh-CN" altLang="zh-CN" dirty="0"/>
          </a:p>
          <a:p>
            <a:r>
              <a:rPr lang="zh-CN" altLang="zh-CN" dirty="0"/>
              <a:t>①根据作者表达感情色彩的形容词、副词、动词及所举的例子，推断出作者的态度。</a:t>
            </a:r>
          </a:p>
          <a:p>
            <a:r>
              <a:rPr lang="zh-CN" altLang="zh-CN" dirty="0"/>
              <a:t>②根据文体类别和写作手法来推断写作目的和观点。</a:t>
            </a:r>
          </a:p>
          <a:p>
            <a:r>
              <a:rPr lang="zh-CN" altLang="zh-CN" dirty="0"/>
              <a:t>③从文章的内容或结构来判断其出处：报纸 ，广告 ，产品说明 ，网络等</a:t>
            </a:r>
          </a:p>
          <a:p>
            <a:r>
              <a:rPr lang="zh-CN" altLang="zh-CN" dirty="0"/>
              <a:t>④推断下文的内容，要关注最后一段，尤其是最后的两三句话。推断上文的内容，关注第一段，特别是文段开始的几句话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805025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8" y="332656"/>
            <a:ext cx="8640959" cy="6525344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b="1" dirty="0"/>
              <a:t>3. </a:t>
            </a:r>
            <a:r>
              <a:rPr lang="zh-CN" altLang="zh-CN" b="1" dirty="0"/>
              <a:t>主旨大意题</a:t>
            </a:r>
            <a:endParaRPr lang="zh-CN" altLang="zh-CN" dirty="0"/>
          </a:p>
          <a:p>
            <a:r>
              <a:rPr lang="en-US" altLang="zh-CN" b="1" dirty="0"/>
              <a:t>1</a:t>
            </a:r>
            <a:r>
              <a:rPr lang="zh-CN" altLang="zh-CN" b="1" dirty="0"/>
              <a:t>）</a:t>
            </a:r>
            <a:r>
              <a:rPr lang="en-US" altLang="zh-CN" b="1" dirty="0"/>
              <a:t>.</a:t>
            </a:r>
            <a:r>
              <a:rPr lang="zh-CN" altLang="zh-CN" b="1" dirty="0"/>
              <a:t>熟悉命题提问句式</a:t>
            </a:r>
            <a:r>
              <a:rPr lang="en-US" altLang="zh-CN" b="1" dirty="0"/>
              <a:t>: </a:t>
            </a:r>
            <a:endParaRPr lang="zh-CN" altLang="zh-CN" dirty="0"/>
          </a:p>
          <a:p>
            <a:r>
              <a:rPr lang="zh-CN" altLang="zh-CN" dirty="0"/>
              <a:t>①标题类</a:t>
            </a:r>
            <a:r>
              <a:rPr lang="en-US" altLang="zh-CN" dirty="0"/>
              <a:t>The best title/ headline for this passage might be_____./The text /passage could be entitled_____./What is the best title for the passage?...</a:t>
            </a:r>
            <a:endParaRPr lang="zh-CN" altLang="zh-CN" dirty="0"/>
          </a:p>
          <a:p>
            <a:r>
              <a:rPr lang="zh-CN" altLang="zh-CN" dirty="0"/>
              <a:t>②</a:t>
            </a:r>
            <a:r>
              <a:rPr lang="en-US" altLang="zh-CN" dirty="0"/>
              <a:t> </a:t>
            </a:r>
            <a:r>
              <a:rPr lang="zh-CN" altLang="zh-CN" dirty="0"/>
              <a:t>大意类</a:t>
            </a:r>
            <a:r>
              <a:rPr lang="en-US" altLang="zh-CN" dirty="0"/>
              <a:t> This passage chiefly deals with_____./ What’s the topic/the main idea of the article?</a:t>
            </a:r>
            <a:endParaRPr lang="zh-CN" altLang="zh-CN" dirty="0"/>
          </a:p>
          <a:p>
            <a:r>
              <a:rPr lang="en-US" altLang="zh-CN" dirty="0"/>
              <a:t>What is the subject discussed in the text?...</a:t>
            </a:r>
            <a:endParaRPr lang="zh-CN" altLang="zh-CN" dirty="0"/>
          </a:p>
          <a:p>
            <a:r>
              <a:rPr lang="zh-CN" altLang="zh-CN" b="1" dirty="0"/>
              <a:t>③</a:t>
            </a:r>
            <a:r>
              <a:rPr lang="en-US" altLang="zh-CN" b="1" dirty="0"/>
              <a:t> </a:t>
            </a:r>
            <a:r>
              <a:rPr lang="zh-CN" altLang="zh-CN" dirty="0"/>
              <a:t>目的类</a:t>
            </a:r>
            <a:r>
              <a:rPr lang="en-US" altLang="zh-CN" b="1" dirty="0"/>
              <a:t>:</a:t>
            </a:r>
            <a:r>
              <a:rPr lang="en-US" altLang="zh-CN" dirty="0"/>
              <a:t>  The author’s main purpose in writing the passage is______./The passage is meant to _____...</a:t>
            </a:r>
            <a:endParaRPr lang="zh-CN" altLang="zh-CN" dirty="0"/>
          </a:p>
          <a:p>
            <a:r>
              <a:rPr lang="en-US" altLang="zh-CN" b="1" dirty="0"/>
              <a:t>2</a:t>
            </a:r>
            <a:r>
              <a:rPr lang="zh-CN" altLang="zh-CN" b="1" dirty="0"/>
              <a:t>）解题技巧 </a:t>
            </a:r>
            <a:endParaRPr lang="zh-CN" altLang="zh-CN" dirty="0"/>
          </a:p>
          <a:p>
            <a:r>
              <a:rPr lang="zh-CN" altLang="zh-CN" dirty="0"/>
              <a:t>①寻找主题句。在文首、文尾 、文中寻找主题句，或通过首尾呼应；②通过文章反复、高频率出现的词句，归纳主旨大意。③当然，也可能无主题句，要根据文篇中所提供的事实细节，进行全面考虑，归纳成主题。注意不能以偏概全，也不能过于宽泛，要恰如其分。</a:t>
            </a:r>
          </a:p>
          <a:p>
            <a:r>
              <a:rPr lang="en-US" altLang="zh-CN" b="1" dirty="0"/>
              <a:t>4. </a:t>
            </a:r>
            <a:r>
              <a:rPr lang="zh-CN" altLang="zh-CN" b="1" dirty="0"/>
              <a:t>篇章结构题</a:t>
            </a:r>
            <a:endParaRPr lang="zh-CN" altLang="zh-CN" dirty="0"/>
          </a:p>
          <a:p>
            <a:r>
              <a:rPr lang="en-US" altLang="zh-CN" b="1" dirty="0"/>
              <a:t>1</a:t>
            </a:r>
            <a:r>
              <a:rPr lang="zh-CN" altLang="zh-CN" b="1" dirty="0"/>
              <a:t>）篇章结构题从其考查内容而言，可分为两种</a:t>
            </a:r>
            <a:r>
              <a:rPr lang="zh-CN" altLang="zh-CN" dirty="0"/>
              <a:t>：①考查对整个文章结构的组织的判别能力，即段落之间的逻辑关系的理解；②考查对后文内容的预测能力。 </a:t>
            </a:r>
          </a:p>
        </p:txBody>
      </p:sp>
    </p:spTree>
    <p:extLst>
      <p:ext uri="{BB962C8B-B14F-4D97-AF65-F5344CB8AC3E}">
        <p14:creationId xmlns:p14="http://schemas.microsoft.com/office/powerpoint/2010/main" val="3960273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260648"/>
            <a:ext cx="8784975" cy="6597352"/>
          </a:xfrm>
        </p:spPr>
        <p:txBody>
          <a:bodyPr>
            <a:normAutofit/>
          </a:bodyPr>
          <a:lstStyle/>
          <a:p>
            <a:r>
              <a:rPr lang="en-US" altLang="zh-CN" b="1" dirty="0"/>
              <a:t>2</a:t>
            </a:r>
            <a:r>
              <a:rPr lang="zh-CN" altLang="zh-CN" b="1" dirty="0"/>
              <a:t>）高考常考的各种文体的基本结构</a:t>
            </a:r>
            <a:endParaRPr lang="zh-CN" altLang="zh-CN" dirty="0"/>
          </a:p>
          <a:p>
            <a:r>
              <a:rPr lang="zh-CN" altLang="zh-CN" dirty="0"/>
              <a:t>①说明文的基本结构</a:t>
            </a:r>
            <a:r>
              <a:rPr lang="en-US" altLang="zh-CN" dirty="0"/>
              <a:t>                        </a:t>
            </a:r>
            <a:r>
              <a:rPr lang="zh-CN" altLang="zh-CN" dirty="0"/>
              <a:t>②议论文的基本结构</a:t>
            </a:r>
            <a:r>
              <a:rPr lang="en-US" altLang="zh-CN" dirty="0"/>
              <a:t>    </a:t>
            </a:r>
            <a:r>
              <a:rPr lang="zh-CN" altLang="zh-CN" dirty="0"/>
              <a:t>③记叙文的基本结构 </a:t>
            </a:r>
          </a:p>
          <a:p>
            <a:r>
              <a:rPr lang="en-US" altLang="zh-CN" dirty="0"/>
              <a:t> </a:t>
            </a:r>
            <a:r>
              <a:rPr lang="zh-CN" altLang="zh-CN" dirty="0"/>
              <a:t>④夹叙夹议的基本结构</a:t>
            </a:r>
            <a:r>
              <a:rPr lang="en-US" altLang="zh-CN" dirty="0"/>
              <a:t>                   </a:t>
            </a:r>
            <a:r>
              <a:rPr lang="zh-CN" altLang="zh-CN" dirty="0"/>
              <a:t>⑤新闻的基本结构</a:t>
            </a:r>
          </a:p>
          <a:p>
            <a:r>
              <a:rPr lang="en-US" altLang="zh-CN" b="1" dirty="0"/>
              <a:t>3</a:t>
            </a:r>
            <a:r>
              <a:rPr lang="zh-CN" altLang="zh-CN" b="1" dirty="0"/>
              <a:t>）解题技巧：</a:t>
            </a:r>
            <a:r>
              <a:rPr lang="zh-CN" altLang="zh-CN" dirty="0"/>
              <a:t> ①把握文章的脉络，理解段落层次之间的关系，弄清作者的写作方法。②找出主题段和主题句，它们通常在文章的开头，简要概括文章的中心思想。主题句也可能出现在段落的中间或末尾。③注意段与段之间连接词，它们承上启下，使文章行文连贯，逻辑严密。</a:t>
            </a:r>
          </a:p>
          <a:p>
            <a:r>
              <a:rPr lang="en-US" altLang="zh-CN" b="1" dirty="0"/>
              <a:t>4</a:t>
            </a:r>
            <a:r>
              <a:rPr lang="zh-CN" altLang="zh-CN" b="1" dirty="0"/>
              <a:t>）任务型阅读解题方法：</a:t>
            </a:r>
            <a:r>
              <a:rPr lang="zh-CN" altLang="zh-CN" dirty="0"/>
              <a:t>任务型阅读通过表格，给出了文章的篇章结构。因此，通过浏览全文和表格，就能把握主旨大意和段落层次。再根据具体的字句、段落或全文内容，进行查找、转换和归纳总结，就能写出相应的单词。每写一个单词分三步完成：①找到或归纳出单词。②确定单词的形式：单复数，时态，语态，</a:t>
            </a:r>
            <a:r>
              <a:rPr lang="en-US" altLang="zh-CN" dirty="0"/>
              <a:t>v-</a:t>
            </a:r>
            <a:r>
              <a:rPr lang="en-US" altLang="zh-CN" dirty="0" err="1"/>
              <a:t>ing</a:t>
            </a:r>
            <a:r>
              <a:rPr lang="zh-CN" altLang="zh-CN" dirty="0"/>
              <a:t>形式还是过去式或过去分词形式。③单词大小写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7213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980728"/>
            <a:ext cx="8784975" cy="5877272"/>
          </a:xfrm>
        </p:spPr>
        <p:txBody>
          <a:bodyPr>
            <a:normAutofit fontScale="85000" lnSpcReduction="10000"/>
          </a:bodyPr>
          <a:lstStyle/>
          <a:p>
            <a:r>
              <a:rPr lang="zh-CN" altLang="zh-CN" b="1" dirty="0"/>
              <a:t>一</a:t>
            </a:r>
            <a:r>
              <a:rPr lang="en-US" altLang="zh-CN" b="1" dirty="0"/>
              <a:t>).</a:t>
            </a:r>
            <a:r>
              <a:rPr lang="zh-CN" altLang="zh-CN" b="1" dirty="0"/>
              <a:t>书面表达表解题步骤 ： </a:t>
            </a:r>
            <a:endParaRPr lang="zh-CN" altLang="zh-CN" dirty="0"/>
          </a:p>
          <a:p>
            <a:r>
              <a:rPr lang="en-US" altLang="zh-CN" b="1" dirty="0"/>
              <a:t>1</a:t>
            </a:r>
            <a:r>
              <a:rPr lang="zh-CN" altLang="zh-CN" b="1" dirty="0"/>
              <a:t>审题：</a:t>
            </a:r>
            <a:r>
              <a:rPr lang="zh-CN" altLang="zh-CN" dirty="0"/>
              <a:t>细读给定的阅读材料、中文提示、图示说明、参考词汇等，用</a:t>
            </a:r>
            <a:r>
              <a:rPr lang="en-US" altLang="zh-CN" dirty="0"/>
              <a:t>30</a:t>
            </a:r>
            <a:r>
              <a:rPr lang="zh-CN" altLang="zh-CN" dirty="0"/>
              <a:t>个左右的词归纳材料内容并提炼主题观点，写出主题句。开头常用的句式有：</a:t>
            </a:r>
          </a:p>
          <a:p>
            <a:r>
              <a:rPr lang="en-US" altLang="zh-CN" dirty="0"/>
              <a:t>The story/picture shows (indicates/narrates /tells/ mirrors/satirical (</a:t>
            </a:r>
            <a:r>
              <a:rPr lang="zh-CN" altLang="zh-CN" dirty="0"/>
              <a:t>讽刺的</a:t>
            </a:r>
            <a:r>
              <a:rPr lang="en-US" altLang="zh-CN" dirty="0"/>
              <a:t>)that…</a:t>
            </a:r>
            <a:endParaRPr lang="zh-CN" altLang="zh-CN" dirty="0"/>
          </a:p>
          <a:p>
            <a:r>
              <a:rPr lang="en-US" altLang="zh-CN" dirty="0"/>
              <a:t>What the picture/story/passage/article wants to stress is that some people in society are … </a:t>
            </a:r>
            <a:endParaRPr lang="zh-CN" altLang="zh-CN" dirty="0"/>
          </a:p>
          <a:p>
            <a:r>
              <a:rPr lang="en-US" altLang="zh-CN" dirty="0"/>
              <a:t>There’s no denying that the picture/story/passage/ shows a real phenomenon in society that …  </a:t>
            </a:r>
            <a:endParaRPr lang="zh-CN" altLang="zh-CN" dirty="0"/>
          </a:p>
          <a:p>
            <a:r>
              <a:rPr lang="en-US" altLang="zh-CN" dirty="0"/>
              <a:t>This has become a common phenomenon which we should attach great importance to…</a:t>
            </a:r>
            <a:endParaRPr lang="zh-CN" altLang="zh-CN" dirty="0"/>
          </a:p>
          <a:p>
            <a:r>
              <a:rPr lang="en-US" altLang="zh-CN" b="1" dirty="0"/>
              <a:t>2. </a:t>
            </a:r>
            <a:r>
              <a:rPr lang="zh-CN" altLang="zh-CN" b="1" dirty="0"/>
              <a:t>分析主题观点</a:t>
            </a:r>
            <a:r>
              <a:rPr lang="zh-CN" altLang="zh-CN" dirty="0"/>
              <a:t>：就开头提出的观点进行分析、说理、论证，可以引用原材料中的事例或字句，但不可照抄原文；也可以结合生活实际举例论证。要求说理清楚，论证有力，合乎逻辑，语言流畅，衔接自然，不超过</a:t>
            </a:r>
            <a:r>
              <a:rPr lang="en-US" altLang="zh-CN" dirty="0"/>
              <a:t>120</a:t>
            </a:r>
            <a:r>
              <a:rPr lang="zh-CN" altLang="zh-CN" dirty="0"/>
              <a:t>字。</a:t>
            </a:r>
          </a:p>
          <a:p>
            <a:r>
              <a:rPr lang="zh-CN" altLang="zh-CN" dirty="0"/>
              <a:t>提出观点和说理常用句式：</a:t>
            </a:r>
            <a:r>
              <a:rPr lang="en-US" altLang="zh-CN" dirty="0"/>
              <a:t>As far as I’m concerned, …In my opinion, …Personally, … </a:t>
            </a:r>
            <a:endParaRPr lang="zh-CN" altLang="zh-CN" dirty="0"/>
          </a:p>
          <a:p>
            <a:r>
              <a:rPr lang="en-US" altLang="zh-CN" dirty="0"/>
              <a:t>From my perspective, … From where I stand, …As I see it, …From my point of view, According to my viewpoint, </a:t>
            </a:r>
            <a:r>
              <a:rPr lang="en-US" altLang="zh-CN" dirty="0" smtClean="0"/>
              <a:t>…</a:t>
            </a:r>
            <a:endParaRPr lang="zh-CN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 fontScale="90000"/>
          </a:bodyPr>
          <a:lstStyle/>
          <a:p>
            <a:r>
              <a:rPr lang="zh-CN" altLang="zh-CN" b="1" dirty="0"/>
              <a:t>五</a:t>
            </a:r>
            <a:r>
              <a:rPr lang="en-US" altLang="zh-CN" b="1" dirty="0"/>
              <a:t>. </a:t>
            </a:r>
            <a:r>
              <a:rPr lang="zh-CN" altLang="zh-CN" b="1" dirty="0"/>
              <a:t>书面表达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1984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8" y="332656"/>
            <a:ext cx="8820471" cy="6525344"/>
          </a:xfrm>
        </p:spPr>
        <p:txBody>
          <a:bodyPr>
            <a:normAutofit/>
          </a:bodyPr>
          <a:lstStyle/>
          <a:p>
            <a:r>
              <a:rPr lang="en-US" altLang="zh-CN" b="1" dirty="0"/>
              <a:t>3.</a:t>
            </a:r>
            <a:r>
              <a:rPr lang="zh-CN" altLang="zh-CN" b="1" dirty="0"/>
              <a:t>结尾强化主题观点：</a:t>
            </a:r>
            <a:r>
              <a:rPr lang="zh-CN" altLang="zh-CN" dirty="0"/>
              <a:t>文章的结尾和开头一样重要。开头是点明主题，而结尾则与文章开头相呼应，概括全文内容，强化主题，在文章中起着画龙点睛的作用。结尾常用词语：</a:t>
            </a:r>
            <a:r>
              <a:rPr lang="en-US" altLang="zh-CN" dirty="0"/>
              <a:t>in a word, in summary, in conclusion, in brief, in short, in general, that is…, on the whole, to conclude, to sum up, to summarize, all in all, Generally speaking, </a:t>
            </a:r>
            <a:endParaRPr lang="zh-CN" altLang="zh-CN" dirty="0"/>
          </a:p>
          <a:p>
            <a:pPr fontAlgn="base"/>
            <a:r>
              <a:rPr lang="zh-CN" altLang="zh-CN" b="1" dirty="0"/>
              <a:t>二）书面表达得高分秘诀：</a:t>
            </a:r>
            <a:endParaRPr lang="zh-CN" altLang="zh-CN" dirty="0"/>
          </a:p>
          <a:p>
            <a:r>
              <a:rPr lang="en-US" altLang="zh-CN" dirty="0"/>
              <a:t>1. </a:t>
            </a:r>
            <a:r>
              <a:rPr lang="zh-CN" altLang="zh-CN" dirty="0"/>
              <a:t>审题清楚，立意准确。论证合理充分，逻辑严密。结尾扣题，呼应开头。</a:t>
            </a:r>
          </a:p>
          <a:p>
            <a:r>
              <a:rPr lang="en-US" altLang="zh-CN" dirty="0"/>
              <a:t>2.</a:t>
            </a:r>
            <a:r>
              <a:rPr lang="zh-CN" altLang="zh-CN" dirty="0"/>
              <a:t>文章段落层次分明，通常分为三段。段与段之间过渡自然，恰当使用一些连接词。</a:t>
            </a:r>
          </a:p>
          <a:p>
            <a:r>
              <a:rPr lang="en-US" altLang="zh-CN" dirty="0"/>
              <a:t>3</a:t>
            </a:r>
            <a:r>
              <a:rPr lang="zh-CN" altLang="zh-CN" dirty="0"/>
              <a:t>词汇高级丰富，句式变化多样。句与句之间衔接流畅，表达清楚。</a:t>
            </a:r>
          </a:p>
          <a:p>
            <a:r>
              <a:rPr lang="en-US" altLang="zh-CN" dirty="0"/>
              <a:t>4. </a:t>
            </a:r>
            <a:r>
              <a:rPr lang="zh-CN" altLang="zh-CN" dirty="0"/>
              <a:t>表达正确，避免低级错误，尽力尝试高级词汇句式。</a:t>
            </a:r>
          </a:p>
          <a:p>
            <a:r>
              <a:rPr lang="en-US" altLang="zh-CN" dirty="0"/>
              <a:t>5. </a:t>
            </a:r>
            <a:r>
              <a:rPr lang="zh-CN" altLang="zh-CN" dirty="0"/>
              <a:t>卷面字迹工整、干净整洁；按要求写足字数，宁多勿少。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7973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836712"/>
            <a:ext cx="8640959" cy="5832648"/>
          </a:xfrm>
        </p:spPr>
        <p:txBody>
          <a:bodyPr>
            <a:normAutofit/>
          </a:bodyPr>
          <a:lstStyle/>
          <a:p>
            <a:r>
              <a:rPr lang="en-US" altLang="zh-CN" b="1" dirty="0"/>
              <a:t>1. </a:t>
            </a:r>
            <a:r>
              <a:rPr lang="zh-CN" altLang="zh-CN" b="1" dirty="0"/>
              <a:t>做听力题时应保持平静放松</a:t>
            </a:r>
            <a:r>
              <a:rPr lang="en-US" altLang="zh-CN" b="1" dirty="0"/>
              <a:t>,</a:t>
            </a:r>
            <a:r>
              <a:rPr lang="zh-CN" altLang="zh-CN" b="1" dirty="0"/>
              <a:t>，克服紧张急躁焦虑，相信“我难他人也难”。</a:t>
            </a:r>
            <a:r>
              <a:rPr lang="zh-CN" altLang="zh-CN" dirty="0"/>
              <a:t>对于未听清楚的题目，要学会暂时放弃，确保抓住下一题。等听力结束后，回头阅读未听清的题目，分析选肢之间及题与题之间的内在联系，通过平时积累的技巧猜出答案</a:t>
            </a:r>
            <a:r>
              <a:rPr lang="en-US" altLang="zh-CN" dirty="0"/>
              <a:t>.</a:t>
            </a:r>
            <a:endParaRPr lang="zh-CN" altLang="zh-CN" dirty="0"/>
          </a:p>
          <a:p>
            <a:r>
              <a:rPr lang="en-US" altLang="zh-CN" b="1" dirty="0"/>
              <a:t>2. </a:t>
            </a:r>
            <a:r>
              <a:rPr lang="zh-CN" altLang="zh-CN" b="1" dirty="0"/>
              <a:t>听力测试应遵循下面几个步骤：</a:t>
            </a:r>
            <a:endParaRPr lang="zh-CN" altLang="zh-CN" dirty="0"/>
          </a:p>
          <a:p>
            <a:r>
              <a:rPr lang="zh-CN" altLang="zh-CN" dirty="0"/>
              <a:t>①快速浏览题目和选项，积极预测材料内容。②仔细听录音，捕捉所需信息，适当做记录或在选项旁做上记号。③听完后迅速答题（在试卷上，暂不涂卡），然后立即抓紧时间看下一道题。</a:t>
            </a:r>
          </a:p>
          <a:p>
            <a:r>
              <a:rPr lang="en-US" altLang="zh-CN" b="1" dirty="0"/>
              <a:t>3.</a:t>
            </a:r>
            <a:r>
              <a:rPr lang="zh-CN" altLang="zh-CN" b="1" dirty="0"/>
              <a:t>听前预测方法。</a:t>
            </a:r>
            <a:r>
              <a:rPr lang="zh-CN" altLang="zh-CN" dirty="0"/>
              <a:t>充分利用好考前</a:t>
            </a:r>
            <a:r>
              <a:rPr lang="en-US" altLang="zh-CN" dirty="0"/>
              <a:t>5</a:t>
            </a:r>
            <a:r>
              <a:rPr lang="zh-CN" altLang="zh-CN" dirty="0"/>
              <a:t>分钟及每题听前</a:t>
            </a:r>
            <a:r>
              <a:rPr lang="en-US" altLang="zh-CN" dirty="0"/>
              <a:t>5-20</a:t>
            </a:r>
            <a:r>
              <a:rPr lang="zh-CN" altLang="zh-CN" dirty="0"/>
              <a:t>秒钟，快速阅读题干和选项，把握选项的特征，记住每个小题要听取的信息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zh-CN" altLang="zh-CN" b="1" dirty="0"/>
              <a:t>一</a:t>
            </a:r>
            <a:r>
              <a:rPr lang="en-US" altLang="zh-CN" b="1" dirty="0"/>
              <a:t>. </a:t>
            </a:r>
            <a:r>
              <a:rPr lang="zh-CN" altLang="zh-CN" b="1" dirty="0"/>
              <a:t>听力题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9383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79512" y="260648"/>
            <a:ext cx="8964488" cy="8109520"/>
          </a:xfrm>
        </p:spPr>
        <p:txBody>
          <a:bodyPr>
            <a:normAutofit/>
          </a:bodyPr>
          <a:lstStyle/>
          <a:p>
            <a:r>
              <a:rPr lang="en-US" altLang="zh-CN" b="1" dirty="0"/>
              <a:t>4. </a:t>
            </a:r>
            <a:r>
              <a:rPr lang="zh-CN" altLang="zh-CN" b="1" dirty="0"/>
              <a:t>听的过程中应注意：</a:t>
            </a:r>
            <a:endParaRPr lang="zh-CN" altLang="zh-CN" dirty="0"/>
          </a:p>
          <a:p>
            <a:r>
              <a:rPr lang="zh-CN" altLang="zh-CN" dirty="0"/>
              <a:t>①仔细听录音，识别并抓住关键信息，捕捉</a:t>
            </a:r>
            <a:r>
              <a:rPr lang="en-US" altLang="zh-CN" dirty="0"/>
              <a:t>“</a:t>
            </a:r>
            <a:r>
              <a:rPr lang="zh-CN" altLang="zh-CN" dirty="0"/>
              <a:t>信号词</a:t>
            </a:r>
            <a:r>
              <a:rPr lang="en-US" altLang="zh-CN" dirty="0"/>
              <a:t>”</a:t>
            </a:r>
            <a:r>
              <a:rPr lang="zh-CN" altLang="zh-CN" dirty="0"/>
              <a:t>。常用的信号词有几类：表示转折的词常用</a:t>
            </a:r>
            <a:r>
              <a:rPr lang="en-US" altLang="zh-CN" dirty="0"/>
              <a:t>I’m sorry but… ,  I don’t think so , but, however, yet, although , though</a:t>
            </a:r>
            <a:r>
              <a:rPr lang="zh-CN" altLang="zh-CN" dirty="0"/>
              <a:t>等；表示顺序的用</a:t>
            </a:r>
            <a:r>
              <a:rPr lang="en-US" altLang="zh-CN" dirty="0"/>
              <a:t>first</a:t>
            </a:r>
            <a:r>
              <a:rPr lang="zh-CN" altLang="zh-CN" dirty="0"/>
              <a:t>，</a:t>
            </a:r>
            <a:r>
              <a:rPr lang="en-US" altLang="zh-CN" dirty="0"/>
              <a:t>second</a:t>
            </a:r>
            <a:r>
              <a:rPr lang="zh-CN" altLang="zh-CN" dirty="0"/>
              <a:t>，</a:t>
            </a:r>
            <a:r>
              <a:rPr lang="en-US" altLang="zh-CN" dirty="0"/>
              <a:t>third</a:t>
            </a:r>
            <a:r>
              <a:rPr lang="zh-CN" altLang="zh-CN" dirty="0"/>
              <a:t>，</a:t>
            </a:r>
            <a:r>
              <a:rPr lang="en-US" altLang="zh-CN" dirty="0"/>
              <a:t>then</a:t>
            </a:r>
            <a:r>
              <a:rPr lang="zh-CN" altLang="zh-CN" dirty="0"/>
              <a:t>，</a:t>
            </a:r>
            <a:r>
              <a:rPr lang="en-US" altLang="zh-CN" dirty="0"/>
              <a:t>last</a:t>
            </a:r>
            <a:r>
              <a:rPr lang="zh-CN" altLang="zh-CN" dirty="0"/>
              <a:t>，</a:t>
            </a:r>
            <a:r>
              <a:rPr lang="en-US" altLang="zh-CN" dirty="0"/>
              <a:t>after</a:t>
            </a:r>
            <a:r>
              <a:rPr lang="zh-CN" altLang="zh-CN" dirty="0"/>
              <a:t>，</a:t>
            </a:r>
            <a:r>
              <a:rPr lang="en-US" altLang="zh-CN" dirty="0"/>
              <a:t>before</a:t>
            </a:r>
            <a:r>
              <a:rPr lang="zh-CN" altLang="zh-CN" dirty="0"/>
              <a:t>等；表示原因和结果的用</a:t>
            </a:r>
            <a:r>
              <a:rPr lang="en-US" altLang="zh-CN" dirty="0"/>
              <a:t>because, as for, as a result, thanks to , owing to , because of , due to , since , now that</a:t>
            </a:r>
            <a:r>
              <a:rPr lang="zh-CN" altLang="zh-CN" dirty="0"/>
              <a:t>等。</a:t>
            </a:r>
          </a:p>
          <a:p>
            <a:r>
              <a:rPr lang="zh-CN" altLang="zh-CN" dirty="0"/>
              <a:t>②通过文章开头主题句，了解听力材料大意。</a:t>
            </a:r>
          </a:p>
          <a:p>
            <a:r>
              <a:rPr lang="zh-CN" altLang="zh-CN" dirty="0"/>
              <a:t>③学会忽略生词，利用听懂的内容和重复的信息猜测答案。</a:t>
            </a:r>
          </a:p>
          <a:p>
            <a:r>
              <a:rPr lang="zh-CN" altLang="zh-CN" dirty="0"/>
              <a:t>④适时做好记录。记录的重点应是数字、日期、钟点、年龄、尺码、地名、人名等，具体可以根据预测情况确定。</a:t>
            </a:r>
          </a:p>
          <a:p>
            <a:r>
              <a:rPr lang="zh-CN" altLang="zh-CN" dirty="0"/>
              <a:t>⑤熟悉场景词汇。（</a:t>
            </a:r>
            <a:r>
              <a:rPr lang="en-US" altLang="zh-CN" dirty="0"/>
              <a:t>1)</a:t>
            </a:r>
            <a:r>
              <a:rPr lang="zh-CN" altLang="zh-CN" dirty="0"/>
              <a:t>餐馆场景</a:t>
            </a:r>
            <a:r>
              <a:rPr lang="en-US" altLang="zh-CN" dirty="0"/>
              <a:t> (2)</a:t>
            </a:r>
            <a:r>
              <a:rPr lang="zh-CN" altLang="zh-CN" dirty="0"/>
              <a:t>邮局场景 </a:t>
            </a:r>
            <a:r>
              <a:rPr lang="en-US" altLang="zh-CN" dirty="0"/>
              <a:t>(3)</a:t>
            </a:r>
            <a:r>
              <a:rPr lang="zh-CN" altLang="zh-CN" dirty="0"/>
              <a:t>图书馆场景</a:t>
            </a:r>
            <a:r>
              <a:rPr lang="en-US" altLang="zh-CN" dirty="0"/>
              <a:t>(4)</a:t>
            </a:r>
            <a:r>
              <a:rPr lang="zh-CN" altLang="zh-CN" dirty="0"/>
              <a:t>校园场景</a:t>
            </a:r>
            <a:r>
              <a:rPr lang="en-US" altLang="zh-CN" dirty="0"/>
              <a:t>(5) </a:t>
            </a:r>
            <a:r>
              <a:rPr lang="zh-CN" altLang="zh-CN" dirty="0"/>
              <a:t>医院及健康场景等（由于内容较多，另外印发给学生）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5666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260648"/>
            <a:ext cx="9000999" cy="6597352"/>
          </a:xfrm>
        </p:spPr>
        <p:txBody>
          <a:bodyPr/>
          <a:lstStyle/>
          <a:p>
            <a:r>
              <a:rPr lang="zh-CN" altLang="zh-CN" dirty="0"/>
              <a:t>近几年江苏高考必考的五大语法主从复合句，情态动词，非谓语动词，动词和动词词组（含时态和语态）；以及不定代词，特殊句型，形用词，副词</a:t>
            </a:r>
            <a:r>
              <a:rPr lang="en-US" altLang="zh-CN" dirty="0"/>
              <a:t>/</a:t>
            </a:r>
            <a:r>
              <a:rPr lang="zh-CN" altLang="zh-CN" dirty="0"/>
              <a:t>连词</a:t>
            </a:r>
            <a:r>
              <a:rPr lang="en-US" altLang="zh-CN" dirty="0"/>
              <a:t>/</a:t>
            </a:r>
            <a:r>
              <a:rPr lang="zh-CN" altLang="zh-CN" dirty="0"/>
              <a:t>介词；能结合语境灵活地运用知识。关注一词多义和熟词生义。</a:t>
            </a:r>
          </a:p>
          <a:p>
            <a:r>
              <a:rPr lang="zh-CN" altLang="zh-CN" dirty="0"/>
              <a:t>单项填空的答题主要凭借语知和语感等智力因素，但非智力因素的影响也很大。所以，下面几个要点必须注意：</a:t>
            </a:r>
          </a:p>
          <a:p>
            <a:r>
              <a:rPr lang="en-US" altLang="zh-CN" b="1" dirty="0"/>
              <a:t>1. </a:t>
            </a:r>
            <a:r>
              <a:rPr lang="zh-CN" altLang="zh-CN" b="1" dirty="0"/>
              <a:t>排除母语干扰，力求从中英文对比中把握语言的正确性和得体性。</a:t>
            </a:r>
            <a:endParaRPr lang="zh-CN" altLang="zh-CN" dirty="0"/>
          </a:p>
          <a:p>
            <a:r>
              <a:rPr lang="en-US" altLang="zh-CN" b="1" dirty="0"/>
              <a:t>2. </a:t>
            </a:r>
            <a:r>
              <a:rPr lang="zh-CN" altLang="zh-CN" b="1" dirty="0"/>
              <a:t>克服心理定势的干扰，绝不可想当然或死搬硬套。</a:t>
            </a:r>
            <a:endParaRPr lang="zh-CN" altLang="zh-CN" dirty="0"/>
          </a:p>
          <a:p>
            <a:r>
              <a:rPr lang="en-US" altLang="zh-CN" b="1" dirty="0"/>
              <a:t>3.</a:t>
            </a:r>
            <a:r>
              <a:rPr lang="zh-CN" altLang="zh-CN" b="1" dirty="0"/>
              <a:t>谨防紧邻信息的误导</a:t>
            </a:r>
            <a:endParaRPr lang="zh-CN" altLang="zh-CN" dirty="0"/>
          </a:p>
          <a:p>
            <a:r>
              <a:rPr lang="en-US" altLang="zh-CN" dirty="0"/>
              <a:t>There has been positive reaction to the proposal of helping the disabled, the impact _____ will be lasting especially for younger ones.</a:t>
            </a:r>
            <a:endParaRPr lang="zh-CN" altLang="zh-CN" dirty="0"/>
          </a:p>
          <a:p>
            <a:r>
              <a:rPr lang="en-US" altLang="zh-CN" dirty="0"/>
              <a:t>A. on which    B. on whom      C. of which        D. of whom</a:t>
            </a:r>
            <a:endParaRPr lang="zh-CN" altLang="zh-CN" dirty="0"/>
          </a:p>
          <a:p>
            <a:r>
              <a:rPr lang="zh-CN" altLang="zh-CN" dirty="0"/>
              <a:t>此题易误选</a:t>
            </a:r>
            <a:r>
              <a:rPr lang="en-US" altLang="zh-CN" dirty="0"/>
              <a:t>B. </a:t>
            </a:r>
            <a:r>
              <a:rPr lang="zh-CN" altLang="zh-CN" dirty="0"/>
              <a:t>主要受“</a:t>
            </a:r>
            <a:r>
              <a:rPr lang="en-US" altLang="zh-CN" dirty="0"/>
              <a:t>have an impact on/upon”</a:t>
            </a:r>
            <a:r>
              <a:rPr lang="zh-CN" altLang="zh-CN" dirty="0"/>
              <a:t>词组影响，容易断章取义，一叶障目。而从语境语义着手，答案不难得出</a:t>
            </a:r>
            <a:r>
              <a:rPr lang="en-US" altLang="zh-CN" dirty="0"/>
              <a:t>C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3498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260648"/>
            <a:ext cx="8892479" cy="6597352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b="1" dirty="0"/>
              <a:t>4. </a:t>
            </a:r>
            <a:r>
              <a:rPr lang="zh-CN" altLang="zh-CN" b="1" dirty="0"/>
              <a:t>避免冗余信息的干扰</a:t>
            </a:r>
            <a:endParaRPr lang="zh-CN" altLang="zh-CN" dirty="0"/>
          </a:p>
          <a:p>
            <a:r>
              <a:rPr lang="en-US" altLang="zh-CN" dirty="0"/>
              <a:t>The United Nations says the latest statistics demonstrate that hunger is still the Number one killer in the world, claiming more people’s lives every year than AIDS, malaria and tuberculosis(TB)________. </a:t>
            </a:r>
            <a:endParaRPr lang="zh-CN" altLang="zh-CN" dirty="0"/>
          </a:p>
          <a:p>
            <a:r>
              <a:rPr lang="en-US" altLang="zh-CN" dirty="0"/>
              <a:t>A. combining    B. combined     C. being combined    D. having combined.</a:t>
            </a:r>
            <a:endParaRPr lang="zh-CN" altLang="zh-CN" dirty="0"/>
          </a:p>
          <a:p>
            <a:r>
              <a:rPr lang="zh-CN" altLang="zh-CN" dirty="0"/>
              <a:t>咋一看此题很长，其实去掉“冗余信息”，只剩下</a:t>
            </a:r>
            <a:r>
              <a:rPr lang="en-US" altLang="zh-CN" dirty="0"/>
              <a:t>Hunger is ……, claiming……than AIDS, malaria and tuberculosis_________. </a:t>
            </a:r>
            <a:r>
              <a:rPr lang="zh-CN" altLang="zh-CN" dirty="0"/>
              <a:t>答案是</a:t>
            </a:r>
            <a:r>
              <a:rPr lang="en-US" altLang="zh-CN" dirty="0"/>
              <a:t>B</a:t>
            </a:r>
            <a:r>
              <a:rPr lang="zh-CN" altLang="zh-CN" dirty="0"/>
              <a:t>，“</a:t>
            </a:r>
            <a:r>
              <a:rPr lang="en-US" altLang="zh-CN" dirty="0"/>
              <a:t>combined</a:t>
            </a:r>
            <a:r>
              <a:rPr lang="zh-CN" altLang="zh-CN" dirty="0"/>
              <a:t>”充当后置定语</a:t>
            </a:r>
          </a:p>
          <a:p>
            <a:r>
              <a:rPr lang="en-US" altLang="zh-CN" b="1" dirty="0"/>
              <a:t>5. </a:t>
            </a:r>
            <a:r>
              <a:rPr lang="zh-CN" altLang="zh-CN" b="1" dirty="0"/>
              <a:t>不可忽视迟到信息的作用</a:t>
            </a:r>
            <a:endParaRPr lang="zh-CN" altLang="zh-CN" dirty="0"/>
          </a:p>
          <a:p>
            <a:r>
              <a:rPr lang="en-US" altLang="zh-CN" dirty="0"/>
              <a:t>---Honey, come on, or we will be late for Ann’s birthday dinner.</a:t>
            </a:r>
            <a:endParaRPr lang="zh-CN" altLang="zh-CN" dirty="0"/>
          </a:p>
          <a:p>
            <a:r>
              <a:rPr lang="en-US" altLang="zh-CN" dirty="0"/>
              <a:t>---There’s no need to rush. Believe it or not, they _______ the table when we arrive there.</a:t>
            </a:r>
            <a:endParaRPr lang="zh-CN" altLang="zh-CN" dirty="0"/>
          </a:p>
          <a:p>
            <a:r>
              <a:rPr lang="en-US" altLang="zh-CN" dirty="0"/>
              <a:t> A. will have laid    B. will be laying    C. are laying    D. will lay.</a:t>
            </a:r>
            <a:endParaRPr lang="zh-CN" altLang="zh-CN" dirty="0"/>
          </a:p>
          <a:p>
            <a:r>
              <a:rPr lang="zh-CN" altLang="zh-CN" dirty="0"/>
              <a:t>横线后面“</a:t>
            </a:r>
            <a:r>
              <a:rPr lang="en-US" altLang="zh-CN" dirty="0"/>
              <a:t>when we arrive there</a:t>
            </a:r>
            <a:r>
              <a:rPr lang="zh-CN" altLang="zh-CN" dirty="0"/>
              <a:t>”是用一般现在时表示将来时态，决定前面动作应该发生在将来</a:t>
            </a:r>
            <a:r>
              <a:rPr lang="en-US" altLang="zh-CN" dirty="0"/>
              <a:t>,</a:t>
            </a:r>
            <a:r>
              <a:rPr lang="zh-CN" altLang="zh-CN" dirty="0"/>
              <a:t>再结合前面“</a:t>
            </a:r>
            <a:r>
              <a:rPr lang="en-US" altLang="zh-CN" dirty="0"/>
              <a:t>will be late for…no need to rush…</a:t>
            </a:r>
            <a:r>
              <a:rPr lang="zh-CN" altLang="zh-CN" dirty="0"/>
              <a:t>”</a:t>
            </a:r>
            <a:r>
              <a:rPr lang="en-US" altLang="zh-CN" dirty="0"/>
              <a:t>,</a:t>
            </a:r>
            <a:r>
              <a:rPr lang="zh-CN" altLang="zh-CN" dirty="0"/>
              <a:t>所以</a:t>
            </a:r>
            <a:r>
              <a:rPr lang="en-US" altLang="zh-CN" dirty="0"/>
              <a:t>B</a:t>
            </a:r>
            <a:r>
              <a:rPr lang="zh-CN" altLang="zh-CN" dirty="0"/>
              <a:t>选项是最符合情境的。</a:t>
            </a:r>
          </a:p>
          <a:p>
            <a:r>
              <a:rPr lang="en-US" altLang="zh-CN" b="1" dirty="0"/>
              <a:t>6. </a:t>
            </a:r>
            <a:r>
              <a:rPr lang="zh-CN" altLang="zh-CN" b="1" dirty="0"/>
              <a:t>正确划分意群和句子成分。</a:t>
            </a:r>
            <a:r>
              <a:rPr lang="zh-CN" altLang="zh-CN" dirty="0"/>
              <a:t>意群划分正确与否直接影响对句子结构和意思的理解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637520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332656"/>
            <a:ext cx="8892479" cy="6525344"/>
          </a:xfrm>
        </p:spPr>
        <p:txBody>
          <a:bodyPr>
            <a:normAutofit lnSpcReduction="10000"/>
          </a:bodyPr>
          <a:lstStyle/>
          <a:p>
            <a:r>
              <a:rPr lang="en-US" altLang="zh-CN" b="1" dirty="0"/>
              <a:t>7. </a:t>
            </a:r>
            <a:r>
              <a:rPr lang="zh-CN" altLang="zh-CN" b="1" dirty="0"/>
              <a:t>注意标点符号的作用。</a:t>
            </a:r>
            <a:r>
              <a:rPr lang="zh-CN" altLang="zh-CN" dirty="0"/>
              <a:t>标点符号不同，答案也不同。</a:t>
            </a:r>
          </a:p>
          <a:p>
            <a:r>
              <a:rPr lang="en-US" altLang="zh-CN" dirty="0"/>
              <a:t>The country has already sent up three unmanned spacecraft, the most recent ______ at the end of last March.</a:t>
            </a:r>
            <a:endParaRPr lang="zh-CN" altLang="zh-CN" dirty="0"/>
          </a:p>
          <a:p>
            <a:r>
              <a:rPr lang="en-US" altLang="zh-CN" dirty="0"/>
              <a:t>A. will be launched  B. having been launched  C. being launched   D. to be launched</a:t>
            </a:r>
            <a:endParaRPr lang="zh-CN" altLang="zh-CN" dirty="0"/>
          </a:p>
          <a:p>
            <a:r>
              <a:rPr lang="zh-CN" altLang="zh-CN" dirty="0"/>
              <a:t>此题中间是</a:t>
            </a:r>
            <a:r>
              <a:rPr lang="zh-CN" altLang="zh-CN" b="1" dirty="0"/>
              <a:t>“，”</a:t>
            </a:r>
            <a:r>
              <a:rPr lang="zh-CN" altLang="zh-CN" dirty="0"/>
              <a:t>，故正确答案是</a:t>
            </a:r>
            <a:r>
              <a:rPr lang="en-US" altLang="zh-CN" dirty="0"/>
              <a:t>D</a:t>
            </a:r>
            <a:r>
              <a:rPr lang="zh-CN" altLang="zh-CN" dirty="0"/>
              <a:t>，独立主格结构；倘若把逗号改为</a:t>
            </a:r>
            <a:r>
              <a:rPr lang="zh-CN" altLang="zh-CN" b="1" dirty="0"/>
              <a:t>“； ”</a:t>
            </a:r>
            <a:r>
              <a:rPr lang="en-US" altLang="zh-CN" dirty="0"/>
              <a:t>,</a:t>
            </a:r>
            <a:r>
              <a:rPr lang="zh-CN" altLang="zh-CN" dirty="0"/>
              <a:t>那么正确答案就变成</a:t>
            </a:r>
            <a:r>
              <a:rPr lang="en-US" altLang="zh-CN" dirty="0"/>
              <a:t>A</a:t>
            </a:r>
            <a:r>
              <a:rPr lang="zh-CN" altLang="zh-CN" dirty="0"/>
              <a:t>了。</a:t>
            </a:r>
          </a:p>
          <a:p>
            <a:r>
              <a:rPr lang="en-US" altLang="zh-CN" b="1" dirty="0"/>
              <a:t>8. </a:t>
            </a:r>
            <a:r>
              <a:rPr lang="zh-CN" altLang="zh-CN" b="1" dirty="0"/>
              <a:t>保持句子前后的一致关系</a:t>
            </a:r>
            <a:endParaRPr lang="zh-CN" altLang="zh-CN" dirty="0"/>
          </a:p>
          <a:p>
            <a:r>
              <a:rPr lang="zh-CN" altLang="zh-CN" dirty="0"/>
              <a:t>一致关系包括主谓一致、时态一致、代词指代一致、比较对象一致、句法结构一致以及逻辑关系一致等。</a:t>
            </a:r>
          </a:p>
          <a:p>
            <a:r>
              <a:rPr lang="en-US" altLang="zh-CN" b="1" dirty="0"/>
              <a:t>9. </a:t>
            </a:r>
            <a:r>
              <a:rPr lang="zh-CN" altLang="zh-CN" b="1" dirty="0"/>
              <a:t>单选题是“微型阅读理解题”，要求理解整个句意，然后再解题。</a:t>
            </a:r>
            <a:endParaRPr lang="zh-CN" altLang="zh-CN" dirty="0"/>
          </a:p>
          <a:p>
            <a:r>
              <a:rPr lang="en-US" altLang="zh-CN" b="1" dirty="0"/>
              <a:t>10. </a:t>
            </a:r>
            <a:r>
              <a:rPr lang="zh-CN" altLang="zh-CN" b="1" dirty="0"/>
              <a:t>适时使用“还原答题法”</a:t>
            </a:r>
            <a:endParaRPr lang="zh-CN" altLang="zh-CN" dirty="0"/>
          </a:p>
          <a:p>
            <a:r>
              <a:rPr lang="zh-CN" altLang="zh-CN" dirty="0"/>
              <a:t>还原的方法</a:t>
            </a:r>
            <a:r>
              <a:rPr lang="en-US" altLang="zh-CN" dirty="0"/>
              <a:t>: I</a:t>
            </a:r>
            <a:r>
              <a:rPr lang="zh-CN" altLang="zh-CN" dirty="0"/>
              <a:t>将疑问句和感叹句还原成陈述句；</a:t>
            </a:r>
            <a:r>
              <a:rPr lang="en-US" altLang="zh-CN" dirty="0"/>
              <a:t>II</a:t>
            </a:r>
            <a:r>
              <a:rPr lang="zh-CN" altLang="zh-CN" dirty="0"/>
              <a:t>倒装语序还原成正常语序；</a:t>
            </a:r>
            <a:r>
              <a:rPr lang="en-US" altLang="zh-CN" dirty="0"/>
              <a:t>III</a:t>
            </a:r>
            <a:r>
              <a:rPr lang="zh-CN" altLang="zh-CN" dirty="0"/>
              <a:t>省略句还原成完整的句子；</a:t>
            </a:r>
            <a:r>
              <a:rPr lang="en-US" altLang="zh-CN" dirty="0"/>
              <a:t>IV</a:t>
            </a:r>
            <a:r>
              <a:rPr lang="zh-CN" altLang="zh-CN" dirty="0"/>
              <a:t>强调句式还原成一般句式；</a:t>
            </a:r>
            <a:r>
              <a:rPr lang="en-US" altLang="zh-CN" dirty="0"/>
              <a:t>V</a:t>
            </a:r>
            <a:r>
              <a:rPr lang="zh-CN" altLang="zh-CN" dirty="0"/>
              <a:t>被动语态还原成主动语态</a:t>
            </a:r>
            <a:r>
              <a:rPr lang="en-US" altLang="zh-CN" dirty="0"/>
              <a:t>; VI</a:t>
            </a:r>
            <a:r>
              <a:rPr lang="zh-CN" altLang="zh-CN" dirty="0"/>
              <a:t>复合句句还原成简单句。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67566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764704"/>
            <a:ext cx="8892479" cy="6093296"/>
          </a:xfrm>
        </p:spPr>
        <p:txBody>
          <a:bodyPr>
            <a:normAutofit fontScale="85000" lnSpcReduction="20000"/>
          </a:bodyPr>
          <a:lstStyle/>
          <a:p>
            <a:r>
              <a:rPr lang="zh-CN" altLang="zh-CN" b="1" dirty="0"/>
              <a:t>一）了解文体，把握命题人出题的特点。</a:t>
            </a:r>
            <a:r>
              <a:rPr lang="zh-CN" altLang="zh-CN" dirty="0"/>
              <a:t>完型填空题通常是记叙文，说明文，议论文，新闻报道等。文章句首一般不挖空，挖空的都是词汇的再现或重复，或者利用语法和固定搭配以及对下文语境的理解来挖空。挖空可分为句内层次题，句组层次题和句篇层次题。</a:t>
            </a:r>
          </a:p>
          <a:p>
            <a:r>
              <a:rPr lang="en-US" altLang="zh-CN" dirty="0"/>
              <a:t>1. It didn't make use of long muscles we used to throw a baseball, and it wasn't a</a:t>
            </a:r>
            <a:r>
              <a:rPr lang="en-US" altLang="zh-CN" u="sng" dirty="0"/>
              <a:t>  40_</a:t>
            </a:r>
            <a:r>
              <a:rPr lang="en-US" altLang="zh-CN" dirty="0"/>
              <a:t>operation like ice-skating.</a:t>
            </a:r>
            <a:endParaRPr lang="zh-CN" altLang="zh-CN" dirty="0"/>
          </a:p>
          <a:p>
            <a:r>
              <a:rPr lang="en-US" altLang="zh-CN" dirty="0"/>
              <a:t>40.  A. direct   	 B</a:t>
            </a:r>
            <a:r>
              <a:rPr lang="zh-CN" altLang="zh-CN" dirty="0"/>
              <a:t>．</a:t>
            </a:r>
            <a:r>
              <a:rPr lang="en-US" altLang="zh-CN" dirty="0"/>
              <a:t>single    C</a:t>
            </a:r>
            <a:r>
              <a:rPr lang="zh-CN" altLang="zh-CN" dirty="0"/>
              <a:t>．</a:t>
            </a:r>
            <a:r>
              <a:rPr lang="en-US" altLang="zh-CN" dirty="0"/>
              <a:t>smooth	     D</a:t>
            </a:r>
            <a:r>
              <a:rPr lang="zh-CN" altLang="zh-CN" dirty="0"/>
              <a:t>．</a:t>
            </a:r>
            <a:r>
              <a:rPr lang="en-US" altLang="zh-CN" dirty="0" err="1"/>
              <a:t>strang</a:t>
            </a:r>
            <a:endParaRPr lang="zh-CN" altLang="zh-CN" dirty="0"/>
          </a:p>
          <a:p>
            <a:r>
              <a:rPr lang="zh-CN" altLang="zh-CN" dirty="0"/>
              <a:t>本题为句内层次题，选</a:t>
            </a:r>
            <a:r>
              <a:rPr lang="en-US" altLang="zh-CN" dirty="0"/>
              <a:t>C</a:t>
            </a:r>
            <a:r>
              <a:rPr lang="zh-CN" altLang="zh-CN" dirty="0"/>
              <a:t>由空格后面的“</a:t>
            </a:r>
            <a:r>
              <a:rPr lang="en-US" altLang="zh-CN" dirty="0"/>
              <a:t>ice-­skating(</a:t>
            </a:r>
            <a:r>
              <a:rPr lang="zh-CN" altLang="zh-CN" dirty="0"/>
              <a:t>滑冰</a:t>
            </a:r>
            <a:r>
              <a:rPr lang="en-US" altLang="zh-CN" dirty="0"/>
              <a:t>)</a:t>
            </a:r>
            <a:r>
              <a:rPr lang="zh-CN" altLang="zh-CN" dirty="0"/>
              <a:t>”就可以得知挖空处应选</a:t>
            </a:r>
            <a:r>
              <a:rPr lang="en-US" altLang="zh-CN" dirty="0"/>
              <a:t>smooth</a:t>
            </a:r>
            <a:endParaRPr lang="zh-CN" altLang="zh-CN" dirty="0"/>
          </a:p>
          <a:p>
            <a:r>
              <a:rPr lang="en-US" altLang="zh-CN" dirty="0"/>
              <a:t>2. He withdrew from many school activities  </a:t>
            </a:r>
            <a:r>
              <a:rPr lang="en-US" altLang="zh-CN" u="sng" dirty="0"/>
              <a:t>40 because </a:t>
            </a:r>
            <a:r>
              <a:rPr lang="en-US" altLang="zh-CN" dirty="0"/>
              <a:t> he didn't have the time or the </a:t>
            </a:r>
            <a:r>
              <a:rPr lang="en-US" altLang="zh-CN" u="sng" dirty="0"/>
              <a:t>  41  . </a:t>
            </a:r>
            <a:r>
              <a:rPr lang="en-US" altLang="zh-CN" dirty="0"/>
              <a:t>He had only one good suit.</a:t>
            </a:r>
            <a:endParaRPr lang="zh-CN" altLang="zh-CN" dirty="0"/>
          </a:p>
          <a:p>
            <a:r>
              <a:rPr lang="en-US" altLang="zh-CN" dirty="0"/>
              <a:t>  41</a:t>
            </a:r>
            <a:r>
              <a:rPr lang="zh-CN" altLang="zh-CN" dirty="0"/>
              <a:t>．</a:t>
            </a:r>
            <a:r>
              <a:rPr lang="en-US" altLang="zh-CN" dirty="0"/>
              <a:t>A. permits    	B</a:t>
            </a:r>
            <a:r>
              <a:rPr lang="zh-CN" altLang="zh-CN" dirty="0"/>
              <a:t>．</a:t>
            </a:r>
            <a:r>
              <a:rPr lang="en-US" altLang="zh-CN" dirty="0"/>
              <a:t>interest       C</a:t>
            </a:r>
            <a:r>
              <a:rPr lang="zh-CN" altLang="zh-CN" dirty="0"/>
              <a:t>．</a:t>
            </a:r>
            <a:r>
              <a:rPr lang="en-US" altLang="zh-CN" dirty="0"/>
              <a:t>talent 	     D</a:t>
            </a:r>
            <a:r>
              <a:rPr lang="zh-CN" altLang="zh-CN" dirty="0"/>
              <a:t>．</a:t>
            </a:r>
            <a:r>
              <a:rPr lang="en-US" altLang="zh-CN" dirty="0"/>
              <a:t>clothes</a:t>
            </a:r>
            <a:endParaRPr lang="zh-CN" altLang="zh-CN" dirty="0"/>
          </a:p>
          <a:p>
            <a:pPr fontAlgn="base"/>
            <a:r>
              <a:rPr lang="zh-CN" altLang="zh-CN" dirty="0"/>
              <a:t>本题为句组层次题</a:t>
            </a:r>
            <a:r>
              <a:rPr lang="en-US" altLang="zh-CN" dirty="0"/>
              <a:t>,</a:t>
            </a:r>
            <a:r>
              <a:rPr lang="zh-CN" altLang="zh-CN" dirty="0"/>
              <a:t>通过空格后面一句 </a:t>
            </a:r>
            <a:r>
              <a:rPr lang="en-US" altLang="zh-CN" dirty="0"/>
              <a:t>“He had only one good suit.”</a:t>
            </a:r>
            <a:r>
              <a:rPr lang="zh-CN" altLang="zh-CN" dirty="0"/>
              <a:t>而得出答案 </a:t>
            </a:r>
            <a:r>
              <a:rPr lang="en-US" altLang="zh-CN" dirty="0"/>
              <a:t>(clothes)</a:t>
            </a:r>
            <a:endParaRPr lang="zh-CN" altLang="zh-CN" dirty="0"/>
          </a:p>
          <a:p>
            <a:pPr fontAlgn="base"/>
            <a:r>
              <a:rPr lang="en-US" altLang="zh-CN" dirty="0"/>
              <a:t>3. She was really small for her age of 12. The boys in my class often  36 joked  about her and laughed their heads off. She would open a book, pretending to read, with tears dropping on the open page.</a:t>
            </a:r>
            <a:endParaRPr lang="zh-CN" altLang="zh-CN" dirty="0"/>
          </a:p>
          <a:p>
            <a:r>
              <a:rPr lang="en-US" altLang="zh-CN" dirty="0"/>
              <a:t>…</a:t>
            </a:r>
            <a:endParaRPr lang="zh-CN" altLang="zh-CN" dirty="0"/>
          </a:p>
          <a:p>
            <a:r>
              <a:rPr lang="en-US" altLang="zh-CN" dirty="0"/>
              <a:t>I looked down at this  __48__  girl and promised myself that somehow I would help her.   </a:t>
            </a:r>
            <a:endParaRPr lang="zh-CN" altLang="zh-CN" dirty="0"/>
          </a:p>
          <a:p>
            <a:r>
              <a:rPr lang="en-US" altLang="zh-CN" dirty="0"/>
              <a:t>48</a:t>
            </a:r>
            <a:r>
              <a:rPr lang="zh-CN" altLang="zh-CN" dirty="0"/>
              <a:t>．</a:t>
            </a:r>
            <a:r>
              <a:rPr lang="en-US" altLang="zh-CN" dirty="0"/>
              <a:t>A. rich        B</a:t>
            </a:r>
            <a:r>
              <a:rPr lang="zh-CN" altLang="zh-CN" dirty="0"/>
              <a:t>．</a:t>
            </a:r>
            <a:r>
              <a:rPr lang="en-US" altLang="zh-CN" dirty="0"/>
              <a:t>proud          C</a:t>
            </a:r>
            <a:r>
              <a:rPr lang="zh-CN" altLang="zh-CN" dirty="0"/>
              <a:t>．</a:t>
            </a:r>
            <a:r>
              <a:rPr lang="en-US" altLang="zh-CN" dirty="0"/>
              <a:t>Tiny    	   D</a:t>
            </a:r>
            <a:r>
              <a:rPr lang="zh-CN" altLang="zh-CN" dirty="0"/>
              <a:t>．</a:t>
            </a:r>
            <a:r>
              <a:rPr lang="en-US" altLang="zh-CN" dirty="0"/>
              <a:t>popular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 fontScale="90000"/>
          </a:bodyPr>
          <a:lstStyle/>
          <a:p>
            <a:r>
              <a:rPr lang="zh-CN" altLang="zh-CN" b="1" dirty="0"/>
              <a:t>三</a:t>
            </a:r>
            <a:r>
              <a:rPr lang="en-US" altLang="zh-CN" b="1" dirty="0"/>
              <a:t>.</a:t>
            </a:r>
            <a:r>
              <a:rPr lang="zh-CN" altLang="zh-CN" b="1" dirty="0"/>
              <a:t>完形填空题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5114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8" y="332656"/>
            <a:ext cx="8568951" cy="6525344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zh-CN" altLang="zh-CN" dirty="0"/>
              <a:t>本题为语篇层次题。在</a:t>
            </a:r>
            <a:r>
              <a:rPr lang="en-US" altLang="zh-CN" dirty="0"/>
              <a:t>38</a:t>
            </a:r>
            <a:r>
              <a:rPr lang="zh-CN" altLang="zh-CN" dirty="0"/>
              <a:t>空所在的句子以及前后句中都无法找到答案，而要跨过几个段落 找到相关信息，根据“</a:t>
            </a:r>
            <a:r>
              <a:rPr lang="en-US" altLang="zh-CN" dirty="0"/>
              <a:t>She was really small for her age of 12</a:t>
            </a:r>
            <a:r>
              <a:rPr lang="zh-CN" altLang="zh-CN" dirty="0"/>
              <a:t>”可知，这个女孩很娇小，故选</a:t>
            </a:r>
            <a:r>
              <a:rPr lang="en-US" altLang="zh-CN" dirty="0"/>
              <a:t>tiny</a:t>
            </a:r>
            <a:r>
              <a:rPr lang="zh-CN" altLang="zh-CN" dirty="0"/>
              <a:t>。</a:t>
            </a:r>
          </a:p>
          <a:p>
            <a:pPr fontAlgn="base"/>
            <a:r>
              <a:rPr lang="zh-CN" altLang="zh-CN" b="1" dirty="0"/>
              <a:t>二）把握完型填空选肢的特点。</a:t>
            </a:r>
            <a:r>
              <a:rPr lang="zh-CN" altLang="zh-CN" dirty="0"/>
              <a:t>四个答案的词性、形式基本一致，如果有两个选项是同义词或近义词，那么就可以同时被排除。这条规律我们称之为“同义必同错”。如果有一对反义词或表示相反概念的词同时出现在四个选项中，正确答案很可能就在其中。</a:t>
            </a:r>
          </a:p>
          <a:p>
            <a:pPr fontAlgn="base"/>
            <a:r>
              <a:rPr lang="en-US" altLang="zh-CN" dirty="0"/>
              <a:t>So it was with really great    40  that I stood in church one recent Sunday, video camera in hand, and  41 watched  my 68­year­old father sweating in his shirt   42  before  rising to play the piano in his very first recital.</a:t>
            </a:r>
            <a:endParaRPr lang="zh-CN" altLang="zh-CN" dirty="0"/>
          </a:p>
          <a:p>
            <a:pPr fontAlgn="base"/>
            <a:r>
              <a:rPr lang="en-US" altLang="zh-CN" dirty="0"/>
              <a:t>40</a:t>
            </a:r>
            <a:r>
              <a:rPr lang="zh-CN" altLang="zh-CN" dirty="0"/>
              <a:t>．</a:t>
            </a:r>
            <a:r>
              <a:rPr lang="en-US" altLang="zh-CN" dirty="0"/>
              <a:t>A. trouble  	B</a:t>
            </a:r>
            <a:r>
              <a:rPr lang="zh-CN" altLang="zh-CN" dirty="0"/>
              <a:t>．</a:t>
            </a:r>
            <a:r>
              <a:rPr lang="en-US" altLang="zh-CN" dirty="0"/>
              <a:t>satisfaction   C</a:t>
            </a:r>
            <a:r>
              <a:rPr lang="zh-CN" altLang="zh-CN" dirty="0"/>
              <a:t>．</a:t>
            </a:r>
            <a:r>
              <a:rPr lang="en-US" altLang="zh-CN" dirty="0"/>
              <a:t>strength  	D</a:t>
            </a:r>
            <a:r>
              <a:rPr lang="zh-CN" altLang="zh-CN" dirty="0"/>
              <a:t>．</a:t>
            </a:r>
            <a:r>
              <a:rPr lang="en-US" altLang="zh-CN" dirty="0"/>
              <a:t>disappointment</a:t>
            </a:r>
            <a:endParaRPr lang="zh-CN" altLang="zh-CN" dirty="0"/>
          </a:p>
          <a:p>
            <a:pPr fontAlgn="base"/>
            <a:r>
              <a:rPr lang="zh-CN" altLang="zh-CN" dirty="0"/>
              <a:t>“</a:t>
            </a:r>
            <a:r>
              <a:rPr lang="en-US" altLang="zh-CN" dirty="0"/>
              <a:t>satisfaction </a:t>
            </a:r>
            <a:r>
              <a:rPr lang="zh-CN" altLang="zh-CN" dirty="0"/>
              <a:t>”和选项“</a:t>
            </a:r>
            <a:r>
              <a:rPr lang="en-US" altLang="zh-CN" dirty="0"/>
              <a:t>disappointment</a:t>
            </a:r>
            <a:r>
              <a:rPr lang="zh-CN" altLang="zh-CN" dirty="0"/>
              <a:t>”为一对反义词，故在其中选，答案为</a:t>
            </a:r>
            <a:r>
              <a:rPr lang="en-US" altLang="zh-CN" dirty="0"/>
              <a:t>D</a:t>
            </a:r>
            <a:endParaRPr lang="zh-CN" altLang="zh-CN" dirty="0"/>
          </a:p>
          <a:p>
            <a:pPr fontAlgn="base"/>
            <a:r>
              <a:rPr lang="zh-CN" altLang="zh-CN" b="1" dirty="0"/>
              <a:t>三）完形填空解题步骤：通览</a:t>
            </a:r>
            <a:r>
              <a:rPr lang="en-US" altLang="zh-CN" b="1" dirty="0"/>
              <a:t>------</a:t>
            </a:r>
            <a:r>
              <a:rPr lang="zh-CN" altLang="zh-CN" b="1" dirty="0"/>
              <a:t>试填</a:t>
            </a:r>
            <a:r>
              <a:rPr lang="en-US" altLang="zh-CN" b="1" dirty="0"/>
              <a:t>-----</a:t>
            </a:r>
            <a:r>
              <a:rPr lang="zh-CN" altLang="zh-CN" b="1" dirty="0"/>
              <a:t>复核</a:t>
            </a:r>
            <a:endParaRPr lang="zh-CN" altLang="zh-CN" dirty="0"/>
          </a:p>
          <a:p>
            <a:r>
              <a:rPr lang="en-US" altLang="zh-CN" b="1" dirty="0"/>
              <a:t>1.</a:t>
            </a:r>
            <a:r>
              <a:rPr lang="zh-CN" altLang="zh-CN" b="1" dirty="0"/>
              <a:t>通览</a:t>
            </a:r>
            <a:r>
              <a:rPr lang="en-US" altLang="zh-CN" b="1" dirty="0"/>
              <a:t>-</a:t>
            </a:r>
            <a:r>
              <a:rPr lang="en-US" altLang="zh-CN" dirty="0"/>
              <a:t>---</a:t>
            </a:r>
            <a:r>
              <a:rPr lang="zh-CN" altLang="zh-CN" dirty="0"/>
              <a:t>快速浏览全文，把握大意。</a:t>
            </a:r>
          </a:p>
          <a:p>
            <a:r>
              <a:rPr lang="en-US" altLang="zh-CN" b="1" dirty="0"/>
              <a:t>2.</a:t>
            </a:r>
            <a:r>
              <a:rPr lang="zh-CN" altLang="zh-CN" b="1" dirty="0"/>
              <a:t>试填</a:t>
            </a:r>
            <a:r>
              <a:rPr lang="en-US" altLang="zh-CN" dirty="0"/>
              <a:t>----</a:t>
            </a:r>
            <a:r>
              <a:rPr lang="zh-CN" altLang="zh-CN" dirty="0"/>
              <a:t>紧扣文意，瞻前顾后。先易后难，逐层深入。注意词汇的意义、搭配，惯用法，语法，常识等多个角度进行综合考虑。</a:t>
            </a:r>
          </a:p>
          <a:p>
            <a:r>
              <a:rPr lang="en-US" altLang="zh-CN" b="1" dirty="0"/>
              <a:t>3.</a:t>
            </a:r>
            <a:r>
              <a:rPr lang="zh-CN" altLang="zh-CN" b="1" dirty="0"/>
              <a:t>复核</a:t>
            </a:r>
            <a:r>
              <a:rPr lang="en-US" altLang="zh-CN" dirty="0"/>
              <a:t>----</a:t>
            </a:r>
            <a:r>
              <a:rPr lang="zh-CN" altLang="zh-CN" dirty="0"/>
              <a:t>全面检查，确保语意连贯，前后逻辑一致，用词准确。</a:t>
            </a:r>
          </a:p>
          <a:p>
            <a:pPr fontAlgn="base"/>
            <a:r>
              <a:rPr lang="zh-CN" altLang="zh-CN" b="1" dirty="0"/>
              <a:t>四）完形填空解题技巧</a:t>
            </a:r>
            <a:endParaRPr lang="zh-CN" altLang="zh-CN" dirty="0"/>
          </a:p>
          <a:p>
            <a:r>
              <a:rPr lang="en-US" altLang="zh-CN" b="1" dirty="0"/>
              <a:t>1. </a:t>
            </a:r>
            <a:r>
              <a:rPr lang="zh-CN" altLang="zh-CN" b="1" dirty="0"/>
              <a:t>利用文章不挖空的首句，了解相关的信息，预测全文大意。</a:t>
            </a:r>
            <a:endParaRPr lang="zh-CN" altLang="zh-CN" dirty="0"/>
          </a:p>
          <a:p>
            <a:pPr fontAlgn="base"/>
            <a:r>
              <a:rPr lang="en-US" altLang="zh-CN" b="1" dirty="0"/>
              <a:t>2</a:t>
            </a:r>
            <a:r>
              <a:rPr lang="zh-CN" altLang="zh-CN" b="1" dirty="0"/>
              <a:t>充分利用文章的上下文和前后句，找到对选择有提示作用的词或句</a:t>
            </a:r>
            <a:r>
              <a:rPr lang="zh-CN" altLang="zh-CN" dirty="0"/>
              <a:t>。这些词有可能是同义词或反义词，例如</a:t>
            </a:r>
            <a:r>
              <a:rPr lang="zh-CN" altLang="zh-CN" dirty="0" smtClean="0"/>
              <a:t>：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845453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260648"/>
            <a:ext cx="8892479" cy="6597352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en-US" altLang="zh-CN" dirty="0">
                <a:solidFill>
                  <a:srgbClr val="002060"/>
                </a:solidFill>
              </a:rPr>
              <a:t>Some parts of the water are very shallow. But in some places it is very, very______.</a:t>
            </a:r>
            <a:endParaRPr lang="zh-CN" altLang="zh-CN" dirty="0">
              <a:solidFill>
                <a:srgbClr val="002060"/>
              </a:solidFill>
            </a:endParaRPr>
          </a:p>
          <a:p>
            <a:pPr fontAlgn="base"/>
            <a:r>
              <a:rPr lang="en-US" altLang="zh-CN" dirty="0">
                <a:solidFill>
                  <a:srgbClr val="002060"/>
                </a:solidFill>
              </a:rPr>
              <a:t>A. deep       B. high      C. cold       D. dangerous</a:t>
            </a:r>
            <a:endParaRPr lang="zh-CN" altLang="zh-CN" dirty="0">
              <a:solidFill>
                <a:srgbClr val="002060"/>
              </a:solidFill>
            </a:endParaRPr>
          </a:p>
          <a:p>
            <a:pPr fontAlgn="base"/>
            <a:r>
              <a:rPr lang="zh-CN" altLang="zh-CN" dirty="0">
                <a:solidFill>
                  <a:srgbClr val="002060"/>
                </a:solidFill>
              </a:rPr>
              <a:t>根据转折连词</a:t>
            </a:r>
            <a:r>
              <a:rPr lang="en-US" altLang="zh-CN" dirty="0">
                <a:solidFill>
                  <a:srgbClr val="002060"/>
                </a:solidFill>
              </a:rPr>
              <a:t>but</a:t>
            </a:r>
            <a:r>
              <a:rPr lang="zh-CN" altLang="zh-CN" dirty="0">
                <a:solidFill>
                  <a:srgbClr val="002060"/>
                </a:solidFill>
              </a:rPr>
              <a:t>的提示，所选的词应与</a:t>
            </a:r>
            <a:r>
              <a:rPr lang="en-US" altLang="zh-CN" dirty="0">
                <a:solidFill>
                  <a:srgbClr val="002060"/>
                </a:solidFill>
              </a:rPr>
              <a:t>shallow</a:t>
            </a:r>
            <a:r>
              <a:rPr lang="zh-CN" altLang="zh-CN" dirty="0">
                <a:solidFill>
                  <a:srgbClr val="002060"/>
                </a:solidFill>
              </a:rPr>
              <a:t>相反，因此选</a:t>
            </a:r>
            <a:r>
              <a:rPr lang="en-US" altLang="zh-CN" dirty="0">
                <a:solidFill>
                  <a:srgbClr val="002060"/>
                </a:solidFill>
              </a:rPr>
              <a:t>A</a:t>
            </a:r>
            <a:endParaRPr lang="zh-CN" altLang="zh-CN" dirty="0">
              <a:solidFill>
                <a:srgbClr val="002060"/>
              </a:solidFill>
            </a:endParaRPr>
          </a:p>
          <a:p>
            <a:pPr fontAlgn="base"/>
            <a:r>
              <a:rPr lang="en-US" altLang="zh-CN" b="1" dirty="0">
                <a:solidFill>
                  <a:srgbClr val="002060"/>
                </a:solidFill>
              </a:rPr>
              <a:t>3</a:t>
            </a:r>
            <a:r>
              <a:rPr lang="zh-CN" altLang="zh-CN" b="1" dirty="0">
                <a:solidFill>
                  <a:srgbClr val="002060"/>
                </a:solidFill>
              </a:rPr>
              <a:t>注意固定搭配，同时要根据内容选择正确的短语。</a:t>
            </a:r>
            <a:endParaRPr lang="zh-CN" altLang="zh-CN" dirty="0">
              <a:solidFill>
                <a:srgbClr val="002060"/>
              </a:solidFill>
            </a:endParaRPr>
          </a:p>
          <a:p>
            <a:pPr fontAlgn="base"/>
            <a:r>
              <a:rPr lang="en-US" altLang="zh-CN" b="1" dirty="0">
                <a:solidFill>
                  <a:srgbClr val="002060"/>
                </a:solidFill>
              </a:rPr>
              <a:t>4</a:t>
            </a:r>
            <a:r>
              <a:rPr lang="zh-CN" altLang="zh-CN" b="1" dirty="0">
                <a:solidFill>
                  <a:srgbClr val="002060"/>
                </a:solidFill>
              </a:rPr>
              <a:t>根据上下文的逻辑关系确定选项</a:t>
            </a:r>
            <a:r>
              <a:rPr lang="zh-CN" altLang="zh-CN" dirty="0">
                <a:solidFill>
                  <a:srgbClr val="002060"/>
                </a:solidFill>
              </a:rPr>
              <a:t>。一般逻辑关系有：转折关系、让步关系、因果关系、递进关系、增补关系、比较关系以及对比关系等。常见的承接语有</a:t>
            </a:r>
            <a:r>
              <a:rPr lang="en-US" altLang="zh-CN" dirty="0">
                <a:solidFill>
                  <a:srgbClr val="002060"/>
                </a:solidFill>
              </a:rPr>
              <a:t>and, but, however, so, therefore,</a:t>
            </a:r>
            <a:r>
              <a:rPr lang="zh-CN" altLang="zh-CN" dirty="0">
                <a:solidFill>
                  <a:srgbClr val="002060"/>
                </a:solidFill>
              </a:rPr>
              <a:t>等。其中</a:t>
            </a:r>
            <a:r>
              <a:rPr lang="en-US" altLang="zh-CN" dirty="0">
                <a:solidFill>
                  <a:srgbClr val="002060"/>
                </a:solidFill>
              </a:rPr>
              <a:t>for one thing</a:t>
            </a:r>
            <a:r>
              <a:rPr lang="zh-CN" altLang="zh-CN" dirty="0">
                <a:solidFill>
                  <a:srgbClr val="002060"/>
                </a:solidFill>
              </a:rPr>
              <a:t>…</a:t>
            </a:r>
            <a:r>
              <a:rPr lang="en-US" altLang="zh-CN" dirty="0">
                <a:solidFill>
                  <a:srgbClr val="002060"/>
                </a:solidFill>
              </a:rPr>
              <a:t>for another</a:t>
            </a:r>
            <a:r>
              <a:rPr lang="zh-CN" altLang="zh-CN" dirty="0">
                <a:solidFill>
                  <a:srgbClr val="002060"/>
                </a:solidFill>
              </a:rPr>
              <a:t>…等连接词表示列举；</a:t>
            </a:r>
            <a:r>
              <a:rPr lang="en-US" altLang="zh-CN" dirty="0">
                <a:solidFill>
                  <a:srgbClr val="002060"/>
                </a:solidFill>
              </a:rPr>
              <a:t>First</a:t>
            </a:r>
            <a:r>
              <a:rPr lang="zh-CN" altLang="zh-CN" dirty="0">
                <a:solidFill>
                  <a:srgbClr val="002060"/>
                </a:solidFill>
              </a:rPr>
              <a:t>…</a:t>
            </a:r>
            <a:r>
              <a:rPr lang="en-US" altLang="zh-CN" dirty="0">
                <a:solidFill>
                  <a:srgbClr val="002060"/>
                </a:solidFill>
              </a:rPr>
              <a:t>and  then, First</a:t>
            </a:r>
            <a:r>
              <a:rPr lang="zh-CN" altLang="zh-CN" dirty="0">
                <a:solidFill>
                  <a:srgbClr val="002060"/>
                </a:solidFill>
              </a:rPr>
              <a:t>…</a:t>
            </a:r>
            <a:r>
              <a:rPr lang="en-US" altLang="zh-CN" dirty="0">
                <a:solidFill>
                  <a:srgbClr val="002060"/>
                </a:solidFill>
              </a:rPr>
              <a:t>Next</a:t>
            </a:r>
            <a:r>
              <a:rPr lang="zh-CN" altLang="zh-CN" dirty="0">
                <a:solidFill>
                  <a:srgbClr val="002060"/>
                </a:solidFill>
              </a:rPr>
              <a:t>…</a:t>
            </a:r>
            <a:r>
              <a:rPr lang="en-US" altLang="zh-CN" dirty="0">
                <a:solidFill>
                  <a:srgbClr val="002060"/>
                </a:solidFill>
              </a:rPr>
              <a:t>Then</a:t>
            </a:r>
            <a:r>
              <a:rPr lang="zh-CN" altLang="zh-CN" dirty="0">
                <a:solidFill>
                  <a:srgbClr val="002060"/>
                </a:solidFill>
              </a:rPr>
              <a:t>…</a:t>
            </a:r>
            <a:r>
              <a:rPr lang="en-US" altLang="zh-CN" dirty="0">
                <a:solidFill>
                  <a:srgbClr val="002060"/>
                </a:solidFill>
              </a:rPr>
              <a:t>Finally</a:t>
            </a:r>
            <a:r>
              <a:rPr lang="zh-CN" altLang="zh-CN" dirty="0">
                <a:solidFill>
                  <a:srgbClr val="002060"/>
                </a:solidFill>
              </a:rPr>
              <a:t>…用来按次序描述时间发生的过程；</a:t>
            </a:r>
            <a:r>
              <a:rPr lang="en-US" altLang="zh-CN" dirty="0">
                <a:solidFill>
                  <a:srgbClr val="002060"/>
                </a:solidFill>
              </a:rPr>
              <a:t>anyhow, still, though, although</a:t>
            </a:r>
            <a:r>
              <a:rPr lang="zh-CN" altLang="zh-CN" dirty="0">
                <a:solidFill>
                  <a:srgbClr val="002060"/>
                </a:solidFill>
              </a:rPr>
              <a:t>…表示让步关系；</a:t>
            </a:r>
            <a:r>
              <a:rPr lang="en-US" altLang="zh-CN" dirty="0">
                <a:solidFill>
                  <a:srgbClr val="002060"/>
                </a:solidFill>
              </a:rPr>
              <a:t>therefore, so</a:t>
            </a:r>
            <a:r>
              <a:rPr lang="zh-CN" altLang="zh-CN" dirty="0">
                <a:solidFill>
                  <a:srgbClr val="002060"/>
                </a:solidFill>
              </a:rPr>
              <a:t>表结果；</a:t>
            </a:r>
            <a:r>
              <a:rPr lang="en-US" altLang="zh-CN" dirty="0">
                <a:solidFill>
                  <a:srgbClr val="002060"/>
                </a:solidFill>
              </a:rPr>
              <a:t>because, since, due to, owing to</a:t>
            </a:r>
            <a:r>
              <a:rPr lang="zh-CN" altLang="zh-CN" dirty="0">
                <a:solidFill>
                  <a:srgbClr val="002060"/>
                </a:solidFill>
              </a:rPr>
              <a:t>…表原因，等等。</a:t>
            </a:r>
          </a:p>
          <a:p>
            <a:pPr fontAlgn="base"/>
            <a:r>
              <a:rPr lang="en-US" altLang="zh-CN" b="1" dirty="0">
                <a:solidFill>
                  <a:srgbClr val="002060"/>
                </a:solidFill>
              </a:rPr>
              <a:t>5</a:t>
            </a:r>
            <a:r>
              <a:rPr lang="zh-CN" altLang="zh-CN" b="1" dirty="0">
                <a:solidFill>
                  <a:srgbClr val="002060"/>
                </a:solidFill>
              </a:rPr>
              <a:t>根据生活常识以及相关知识确定选项</a:t>
            </a:r>
            <a:endParaRPr lang="zh-CN" altLang="zh-CN" dirty="0">
              <a:solidFill>
                <a:srgbClr val="002060"/>
              </a:solidFill>
            </a:endParaRPr>
          </a:p>
          <a:p>
            <a:pPr fontAlgn="base"/>
            <a:r>
              <a:rPr lang="en-US" altLang="zh-CN" dirty="0">
                <a:solidFill>
                  <a:srgbClr val="002060"/>
                </a:solidFill>
              </a:rPr>
              <a:t>He agreed, but 43_added,_“An odometer without a speedometer (</a:t>
            </a:r>
            <a:r>
              <a:rPr lang="zh-CN" altLang="zh-CN" dirty="0">
                <a:solidFill>
                  <a:srgbClr val="002060"/>
                </a:solidFill>
              </a:rPr>
              <a:t>速度计</a:t>
            </a:r>
            <a:r>
              <a:rPr lang="en-US" altLang="zh-CN" dirty="0">
                <a:solidFill>
                  <a:srgbClr val="002060"/>
                </a:solidFill>
              </a:rPr>
              <a:t>) is like a  __44__ without a knife.”</a:t>
            </a:r>
            <a:endParaRPr lang="zh-CN" altLang="zh-CN" dirty="0">
              <a:solidFill>
                <a:srgbClr val="002060"/>
              </a:solidFill>
            </a:endParaRPr>
          </a:p>
          <a:p>
            <a:pPr fontAlgn="base"/>
            <a:r>
              <a:rPr lang="en-US" altLang="zh-CN" dirty="0">
                <a:solidFill>
                  <a:srgbClr val="002060"/>
                </a:solidFill>
              </a:rPr>
              <a:t>44</a:t>
            </a:r>
            <a:r>
              <a:rPr lang="zh-CN" altLang="zh-CN" dirty="0">
                <a:solidFill>
                  <a:srgbClr val="002060"/>
                </a:solidFill>
              </a:rPr>
              <a:t>．</a:t>
            </a:r>
            <a:r>
              <a:rPr lang="en-US" altLang="zh-CN" dirty="0">
                <a:solidFill>
                  <a:srgbClr val="002060"/>
                </a:solidFill>
              </a:rPr>
              <a:t>A. pencil  	B</a:t>
            </a:r>
            <a:r>
              <a:rPr lang="zh-CN" altLang="zh-CN" dirty="0">
                <a:solidFill>
                  <a:srgbClr val="002060"/>
                </a:solidFill>
              </a:rPr>
              <a:t>．</a:t>
            </a:r>
            <a:r>
              <a:rPr lang="en-US" altLang="zh-CN" dirty="0">
                <a:solidFill>
                  <a:srgbClr val="002060"/>
                </a:solidFill>
              </a:rPr>
              <a:t>fork     C</a:t>
            </a:r>
            <a:r>
              <a:rPr lang="zh-CN" altLang="zh-CN" dirty="0">
                <a:solidFill>
                  <a:srgbClr val="002060"/>
                </a:solidFill>
              </a:rPr>
              <a:t>．</a:t>
            </a:r>
            <a:r>
              <a:rPr lang="en-US" altLang="zh-CN" dirty="0">
                <a:solidFill>
                  <a:srgbClr val="002060"/>
                </a:solidFill>
              </a:rPr>
              <a:t>box      	D</a:t>
            </a:r>
            <a:r>
              <a:rPr lang="zh-CN" altLang="zh-CN" dirty="0">
                <a:solidFill>
                  <a:srgbClr val="002060"/>
                </a:solidFill>
              </a:rPr>
              <a:t>．</a:t>
            </a:r>
            <a:r>
              <a:rPr lang="en-US" altLang="zh-CN" dirty="0">
                <a:solidFill>
                  <a:srgbClr val="002060"/>
                </a:solidFill>
              </a:rPr>
              <a:t>cake</a:t>
            </a:r>
            <a:endParaRPr lang="zh-CN" altLang="zh-CN" dirty="0">
              <a:solidFill>
                <a:srgbClr val="002060"/>
              </a:solidFill>
            </a:endParaRPr>
          </a:p>
          <a:p>
            <a:pPr fontAlgn="base"/>
            <a:r>
              <a:rPr lang="zh-CN" altLang="zh-CN" dirty="0">
                <a:solidFill>
                  <a:srgbClr val="002060"/>
                </a:solidFill>
              </a:rPr>
              <a:t>西方人使用刀、叉吃饭为基本常识，了解西方人的生活方式是解本题的关键，故选</a:t>
            </a:r>
            <a:r>
              <a:rPr lang="en-US" altLang="zh-CN" dirty="0">
                <a:solidFill>
                  <a:srgbClr val="002060"/>
                </a:solidFill>
              </a:rPr>
              <a:t>B</a:t>
            </a:r>
            <a:r>
              <a:rPr lang="zh-CN" altLang="zh-CN" dirty="0">
                <a:solidFill>
                  <a:srgbClr val="002060"/>
                </a:solidFill>
              </a:rPr>
              <a:t>。</a:t>
            </a:r>
          </a:p>
          <a:p>
            <a:pPr fontAlgn="base"/>
            <a:r>
              <a:rPr lang="en-US" altLang="zh-CN" b="1" dirty="0">
                <a:solidFill>
                  <a:srgbClr val="002060"/>
                </a:solidFill>
              </a:rPr>
              <a:t>6. </a:t>
            </a:r>
            <a:r>
              <a:rPr lang="zh-CN" altLang="zh-CN" b="1" dirty="0">
                <a:solidFill>
                  <a:srgbClr val="002060"/>
                </a:solidFill>
              </a:rPr>
              <a:t>利用反映作者态度或感情色彩的词汇解题</a:t>
            </a:r>
            <a:endParaRPr lang="zh-CN" altLang="zh-CN" dirty="0">
              <a:solidFill>
                <a:srgbClr val="002060"/>
              </a:solidFill>
            </a:endParaRPr>
          </a:p>
          <a:p>
            <a:pPr fontAlgn="base"/>
            <a:r>
              <a:rPr lang="en-US" altLang="zh-CN" dirty="0">
                <a:solidFill>
                  <a:srgbClr val="002060"/>
                </a:solidFill>
              </a:rPr>
              <a:t>Later I went to a café to have lunch, but all the tables were __42_occupied. Then I heard a friendly voice saying, “You can __43__ my table.”</a:t>
            </a:r>
            <a:endParaRPr lang="zh-CN" altLang="zh-CN" dirty="0">
              <a:solidFill>
                <a:srgbClr val="002060"/>
              </a:solidFill>
            </a:endParaRPr>
          </a:p>
          <a:p>
            <a:pPr fontAlgn="base"/>
            <a:r>
              <a:rPr lang="en-US" altLang="zh-CN" dirty="0">
                <a:solidFill>
                  <a:srgbClr val="002060"/>
                </a:solidFill>
              </a:rPr>
              <a:t>43</a:t>
            </a:r>
            <a:r>
              <a:rPr lang="zh-CN" altLang="zh-CN" dirty="0">
                <a:solidFill>
                  <a:srgbClr val="002060"/>
                </a:solidFill>
              </a:rPr>
              <a:t>．</a:t>
            </a:r>
            <a:r>
              <a:rPr lang="en-US" altLang="zh-CN" dirty="0">
                <a:solidFill>
                  <a:srgbClr val="002060"/>
                </a:solidFill>
              </a:rPr>
              <a:t>A. share  	    B</a:t>
            </a:r>
            <a:r>
              <a:rPr lang="zh-CN" altLang="zh-CN" dirty="0">
                <a:solidFill>
                  <a:srgbClr val="002060"/>
                </a:solidFill>
              </a:rPr>
              <a:t>．</a:t>
            </a:r>
            <a:r>
              <a:rPr lang="en-US" altLang="zh-CN" dirty="0">
                <a:solidFill>
                  <a:srgbClr val="002060"/>
                </a:solidFill>
              </a:rPr>
              <a:t>reserve C</a:t>
            </a:r>
            <a:r>
              <a:rPr lang="zh-CN" altLang="zh-CN" dirty="0">
                <a:solidFill>
                  <a:srgbClr val="002060"/>
                </a:solidFill>
              </a:rPr>
              <a:t>．</a:t>
            </a:r>
            <a:r>
              <a:rPr lang="en-US" altLang="zh-CN" dirty="0">
                <a:solidFill>
                  <a:srgbClr val="002060"/>
                </a:solidFill>
              </a:rPr>
              <a:t>set  	    D</a:t>
            </a:r>
            <a:r>
              <a:rPr lang="zh-CN" altLang="zh-CN" dirty="0">
                <a:solidFill>
                  <a:srgbClr val="002060"/>
                </a:solidFill>
              </a:rPr>
              <a:t>．</a:t>
            </a:r>
            <a:r>
              <a:rPr lang="en-US" altLang="zh-CN" dirty="0">
                <a:solidFill>
                  <a:srgbClr val="002060"/>
                </a:solidFill>
              </a:rPr>
              <a:t>possess</a:t>
            </a:r>
            <a:endParaRPr lang="zh-CN" altLang="zh-CN" dirty="0">
              <a:solidFill>
                <a:srgbClr val="002060"/>
              </a:solidFill>
            </a:endParaRPr>
          </a:p>
          <a:p>
            <a:pPr fontAlgn="base"/>
            <a:r>
              <a:rPr lang="zh-CN" altLang="zh-CN" dirty="0">
                <a:solidFill>
                  <a:srgbClr val="002060"/>
                </a:solidFill>
              </a:rPr>
              <a:t>本题根据本句话中的褒义词</a:t>
            </a:r>
            <a:r>
              <a:rPr lang="en-US" altLang="zh-CN" dirty="0">
                <a:solidFill>
                  <a:srgbClr val="002060"/>
                </a:solidFill>
              </a:rPr>
              <a:t>friendly</a:t>
            </a:r>
            <a:r>
              <a:rPr lang="zh-CN" altLang="zh-CN" dirty="0">
                <a:solidFill>
                  <a:srgbClr val="002060"/>
                </a:solidFill>
              </a:rPr>
              <a:t>可知，此处应为</a:t>
            </a:r>
            <a:r>
              <a:rPr lang="en-US" altLang="zh-CN" dirty="0">
                <a:solidFill>
                  <a:srgbClr val="002060"/>
                </a:solidFill>
              </a:rPr>
              <a:t>B</a:t>
            </a:r>
            <a:r>
              <a:rPr lang="zh-CN" altLang="zh-CN" dirty="0">
                <a:solidFill>
                  <a:srgbClr val="002060"/>
                </a:solidFill>
              </a:rPr>
              <a:t>“</a:t>
            </a:r>
            <a:r>
              <a:rPr lang="en-US" altLang="zh-CN" dirty="0">
                <a:solidFill>
                  <a:srgbClr val="002060"/>
                </a:solidFill>
              </a:rPr>
              <a:t>share”</a:t>
            </a:r>
            <a:endParaRPr lang="zh-CN" altLang="zh-CN" dirty="0">
              <a:solidFill>
                <a:srgbClr val="002060"/>
              </a:solidFill>
            </a:endParaRPr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0421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CCE8C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</TotalTime>
  <Words>2955</Words>
  <Application>Microsoft Office PowerPoint</Application>
  <PresentationFormat>全屏显示(4:3)</PresentationFormat>
  <Paragraphs>140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波形</vt:lpstr>
      <vt:lpstr>如何上好高三英语最后一堂复习课 </vt:lpstr>
      <vt:lpstr>一. 听力题 </vt:lpstr>
      <vt:lpstr>PowerPoint 演示文稿</vt:lpstr>
      <vt:lpstr>PowerPoint 演示文稿</vt:lpstr>
      <vt:lpstr>PowerPoint 演示文稿</vt:lpstr>
      <vt:lpstr>PowerPoint 演示文稿</vt:lpstr>
      <vt:lpstr>三.完形填空题 </vt:lpstr>
      <vt:lpstr>PowerPoint 演示文稿</vt:lpstr>
      <vt:lpstr>PowerPoint 演示文稿</vt:lpstr>
      <vt:lpstr>四. 阅读理解、任务型阅读题 </vt:lpstr>
      <vt:lpstr>PowerPoint 演示文稿</vt:lpstr>
      <vt:lpstr>PowerPoint 演示文稿</vt:lpstr>
      <vt:lpstr>PowerPoint 演示文稿</vt:lpstr>
      <vt:lpstr>五. 书面表达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如何上好高三英语最后一堂复习课 </dc:title>
  <dc:creator>Administrator</dc:creator>
  <cp:lastModifiedBy>lenovo</cp:lastModifiedBy>
  <cp:revision>6</cp:revision>
  <dcterms:created xsi:type="dcterms:W3CDTF">2016-05-14T23:59:04Z</dcterms:created>
  <dcterms:modified xsi:type="dcterms:W3CDTF">2016-05-15T00:18:55Z</dcterms:modified>
</cp:coreProperties>
</file>